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e36857b5e07448d" /><Relationship Type="http://schemas.openxmlformats.org/officeDocument/2006/relationships/extended-properties" Target="/docProps/app.xml" Id="R33cd5aba2288495b" /><Relationship Type="http://schemas.openxmlformats.org/officeDocument/2006/relationships/officeDocument" Target="/ppt/presentation.xml" Id="R8fd3e7d84dc2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0f52db3a14cdd"/>
  </p:sldMasterIdLst>
  <p:notesMasterIdLst>
    <p:notesMasterId xmlns:r="http://schemas.openxmlformats.org/officeDocument/2006/relationships" r:id="Re4d03fb4b57d4c3d"/>
  </p:notesMasterIdLst>
  <p:sldIdLst>
    <p:sldId xmlns:r="http://schemas.openxmlformats.org/officeDocument/2006/relationships" id="256" r:id="R78bb404952f745bb"/>
    <p:sldId xmlns:r="http://schemas.openxmlformats.org/officeDocument/2006/relationships" id="257" r:id="R036f08ff85124239"/>
    <p:sldId xmlns:r="http://schemas.openxmlformats.org/officeDocument/2006/relationships" id="258" r:id="R7654ed5665f2490b"/>
    <p:sldId xmlns:r="http://schemas.openxmlformats.org/officeDocument/2006/relationships" id="259" r:id="R85a20969802647d2"/>
    <p:sldId xmlns:r="http://schemas.openxmlformats.org/officeDocument/2006/relationships" id="260" r:id="R60a03446dcd4469e"/>
    <p:sldId xmlns:r="http://schemas.openxmlformats.org/officeDocument/2006/relationships" id="261" r:id="R52a0e1f8561d40ca"/>
    <p:sldId xmlns:r="http://schemas.openxmlformats.org/officeDocument/2006/relationships" id="262" r:id="R0651c1d54f3e47a7"/>
    <p:sldId xmlns:r="http://schemas.openxmlformats.org/officeDocument/2006/relationships" id="263" r:id="Re89d31f24cbe4787"/>
    <p:sldId xmlns:r="http://schemas.openxmlformats.org/officeDocument/2006/relationships" id="264" r:id="R7ebb2bec3c06446a"/>
    <p:sldId xmlns:r="http://schemas.openxmlformats.org/officeDocument/2006/relationships" id="265" r:id="R2afbdd436e33423a"/>
    <p:sldId xmlns:r="http://schemas.openxmlformats.org/officeDocument/2006/relationships" id="266" r:id="R95c11637f97842dc"/>
    <p:sldId xmlns:r="http://schemas.openxmlformats.org/officeDocument/2006/relationships" id="267" r:id="R0acc0f3df8b44905"/>
    <p:sldId xmlns:r="http://schemas.openxmlformats.org/officeDocument/2006/relationships" id="268" r:id="R18b75f20a90a407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24e6a30c3e2422f" /><Relationship Type="http://schemas.openxmlformats.org/officeDocument/2006/relationships/slideMaster" Target="/ppt/slideMasters/slideMaster1.xml" Id="R0a40f52db3a14cdd" /><Relationship Type="http://schemas.openxmlformats.org/officeDocument/2006/relationships/notesMaster" Target="/ppt/notesMasters/notesMaster1.xml" Id="Re4d03fb4b57d4c3d" /><Relationship Type="http://schemas.openxmlformats.org/officeDocument/2006/relationships/presProps" Target="/ppt/presProps.xml" Id="R1c6c570910a94284" /><Relationship Type="http://schemas.openxmlformats.org/officeDocument/2006/relationships/tableStyles" Target="/ppt/tableStyles.xml" Id="R3b572ec2cd844792" /><Relationship Type="http://schemas.openxmlformats.org/officeDocument/2006/relationships/slide" Target="/ppt/slides/slide1.xml" Id="R78bb404952f745bb" /><Relationship Type="http://schemas.openxmlformats.org/officeDocument/2006/relationships/slide" Target="/ppt/slides/slide2.xml" Id="R036f08ff85124239" /><Relationship Type="http://schemas.openxmlformats.org/officeDocument/2006/relationships/slide" Target="/ppt/slides/slide3.xml" Id="R7654ed5665f2490b" /><Relationship Type="http://schemas.openxmlformats.org/officeDocument/2006/relationships/slide" Target="/ppt/slides/slide4.xml" Id="R85a20969802647d2" /><Relationship Type="http://schemas.openxmlformats.org/officeDocument/2006/relationships/slide" Target="/ppt/slides/slide5.xml" Id="R60a03446dcd4469e" /><Relationship Type="http://schemas.openxmlformats.org/officeDocument/2006/relationships/slide" Target="/ppt/slides/slide6.xml" Id="R52a0e1f8561d40ca" /><Relationship Type="http://schemas.openxmlformats.org/officeDocument/2006/relationships/slide" Target="/ppt/slides/slide7.xml" Id="R0651c1d54f3e47a7" /><Relationship Type="http://schemas.openxmlformats.org/officeDocument/2006/relationships/slide" Target="/ppt/slides/slide8.xml" Id="Re89d31f24cbe4787" /><Relationship Type="http://schemas.openxmlformats.org/officeDocument/2006/relationships/slide" Target="/ppt/slides/slide9.xml" Id="R7ebb2bec3c06446a" /><Relationship Type="http://schemas.openxmlformats.org/officeDocument/2006/relationships/slide" Target="/ppt/slides/slide10.xml" Id="R2afbdd436e33423a" /><Relationship Type="http://schemas.openxmlformats.org/officeDocument/2006/relationships/slide" Target="/ppt/slides/slide11.xml" Id="R95c11637f97842dc" /><Relationship Type="http://schemas.openxmlformats.org/officeDocument/2006/relationships/slide" Target="/ppt/slides/slide12.xml" Id="R0acc0f3df8b44905" /><Relationship Type="http://schemas.openxmlformats.org/officeDocument/2006/relationships/slide" Target="/ppt/slides/slide13.xml" Id="R18b75f20a90a407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36ba3bcaa14410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88b68133cc348d1" /><Relationship Type="http://schemas.openxmlformats.org/officeDocument/2006/relationships/notesMaster" Target="/ppt/notesMasters/notesMaster1.xml" Id="Rc5fc3d8ec26a49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fcb981b94ec4902" /><Relationship Type="http://schemas.openxmlformats.org/officeDocument/2006/relationships/notesMaster" Target="/ppt/notesMasters/notesMaster1.xml" Id="R1d9d7a8509e241a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ea7801c51a14ab3" /><Relationship Type="http://schemas.openxmlformats.org/officeDocument/2006/relationships/notesMaster" Target="/ppt/notesMasters/notesMaster1.xml" Id="Rbe6ec4f69f0048a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1a918a0bce648ff" /><Relationship Type="http://schemas.openxmlformats.org/officeDocument/2006/relationships/notesMaster" Target="/ppt/notesMasters/notesMaster1.xml" Id="Re9eda2ae9aac4b1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86465ca79124f01" /><Relationship Type="http://schemas.openxmlformats.org/officeDocument/2006/relationships/notesMaster" Target="/ppt/notesMasters/notesMaster1.xml" Id="R981ab7d811b04a4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1a90e82a4534437" /><Relationship Type="http://schemas.openxmlformats.org/officeDocument/2006/relationships/notesMaster" Target="/ppt/notesMasters/notesMaster1.xml" Id="R8eeba40764cb44d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e41776396874c5c" /><Relationship Type="http://schemas.openxmlformats.org/officeDocument/2006/relationships/notesMaster" Target="/ppt/notesMasters/notesMaster1.xml" Id="R1a56bf8c81a6491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16eb99c163f4dd6" /><Relationship Type="http://schemas.openxmlformats.org/officeDocument/2006/relationships/notesMaster" Target="/ppt/notesMasters/notesMaster1.xml" Id="R1c9655efcf28436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e44d94e59a84baf" /><Relationship Type="http://schemas.openxmlformats.org/officeDocument/2006/relationships/notesMaster" Target="/ppt/notesMasters/notesMaster1.xml" Id="Re4eef8dca4494e0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2d88f670f694ae2" /><Relationship Type="http://schemas.openxmlformats.org/officeDocument/2006/relationships/notesMaster" Target="/ppt/notesMasters/notesMaster1.xml" Id="R7add43213ac3498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e16bbcab1dc4099" /><Relationship Type="http://schemas.openxmlformats.org/officeDocument/2006/relationships/notesMaster" Target="/ppt/notesMasters/notesMaster1.xml" Id="R30cdc1de9c9f496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4faea324ad34777" /><Relationship Type="http://schemas.openxmlformats.org/officeDocument/2006/relationships/notesMaster" Target="/ppt/notesMasters/notesMaster1.xml" Id="R11320c360307478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5171c836fd841ec" /><Relationship Type="http://schemas.openxmlformats.org/officeDocument/2006/relationships/notesMaster" Target="/ppt/notesMasters/notesMaster1.xml" Id="R89f770eb089f4a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哈尔滨工业大学校徽：https://www.hit.edu.cn/12254/list.htm</a:t>
            </a:r>
          </a:p>
          <a:p xmlns:a="http://schemas.openxmlformats.org/drawingml/2006/main">
            <a:r>
              <a:t>博格港湾标识：本地 HSKB V13 品牌资产 hskb-v13-primary.png</a:t>
            </a:r>
          </a:p>
          <a:p xmlns:a="http://schemas.openxmlformats.org/drawingml/2006/main">
            <a:r>
              <a:t>赛事时间、举办地址、承办机构：用户在当前任务中明确提供。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项目一团队姓名与职位：用户在当前任务中提供。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项目二团队姓名与职位：用户在当前任务中提供。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项目三团队姓名与职位：用户在当前任务中提供。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项目四团队姓名与职位：用户在当前任务中提供。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a06dd244485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178196ae2fb4643" /><Relationship Type="http://schemas.openxmlformats.org/officeDocument/2006/relationships/slideLayout" Target="/ppt/slideLayouts/slideLayout1.xml" Id="Rdd282e233d0745d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82e233d0745d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a8cf4db764c7f" /><Relationship Type="http://schemas.openxmlformats.org/officeDocument/2006/relationships/image" Target="/ppt/media/image.png" Id="R8770752d26d74a25" /><Relationship Type="http://schemas.openxmlformats.org/officeDocument/2006/relationships/image" Target="/ppt/media/image2.png" Id="R974cb982a8114429" /><Relationship Type="http://schemas.openxmlformats.org/officeDocument/2006/relationships/image" Target="/ppt/media/image3.png" Id="Rf0f97644355f44cf" /><Relationship Type="http://schemas.openxmlformats.org/officeDocument/2006/relationships/notesSlide" Target="/ppt/notesSlides/notesSlide1.xml" Id="R2946c42ffba2442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926845594d55" /><Relationship Type="http://schemas.openxmlformats.org/officeDocument/2006/relationships/image" Target="/ppt/media/image12.png" Id="R4449b76d19604e00" /><Relationship Type="http://schemas.openxmlformats.org/officeDocument/2006/relationships/notesSlide" Target="/ppt/notesSlides/notesSlide10.xml" Id="R0c79e90fba4342d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82f5ad3d42fa" /><Relationship Type="http://schemas.openxmlformats.org/officeDocument/2006/relationships/image" Target="/ppt/media/image13.png" Id="R7787c47f1f7f4309" /><Relationship Type="http://schemas.openxmlformats.org/officeDocument/2006/relationships/notesSlide" Target="/ppt/notesSlides/notesSlide11.xml" Id="R318bd6b1f8ea4a8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18aa3845460b" /><Relationship Type="http://schemas.openxmlformats.org/officeDocument/2006/relationships/image" Target="/ppt/media/image14.png" Id="R8b3cc59fe1d44fc4" /><Relationship Type="http://schemas.openxmlformats.org/officeDocument/2006/relationships/notesSlide" Target="/ppt/notesSlides/notesSlide12.xml" Id="R5733615415f4468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73ac6fa0450f" /><Relationship Type="http://schemas.openxmlformats.org/officeDocument/2006/relationships/image" Target="/ppt/media/image15.png" Id="R867506af02794c5e" /><Relationship Type="http://schemas.openxmlformats.org/officeDocument/2006/relationships/notesSlide" Target="/ppt/notesSlides/notesSlide13.xml" Id="R424919738d17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748340b14001" /><Relationship Type="http://schemas.openxmlformats.org/officeDocument/2006/relationships/image" Target="/ppt/media/image4.png" Id="Ra2358b101f544ce2" /><Relationship Type="http://schemas.openxmlformats.org/officeDocument/2006/relationships/notesSlide" Target="/ppt/notesSlides/notesSlide2.xml" Id="Rccc2173f57df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65d0737174206" /><Relationship Type="http://schemas.openxmlformats.org/officeDocument/2006/relationships/image" Target="/ppt/media/image5.png" Id="R31a99b26184f4550" /><Relationship Type="http://schemas.openxmlformats.org/officeDocument/2006/relationships/notesSlide" Target="/ppt/notesSlides/notesSlide3.xml" Id="R6ee1860cfbdd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5a77e7c04c58" /><Relationship Type="http://schemas.openxmlformats.org/officeDocument/2006/relationships/image" Target="/ppt/media/image6.png" Id="R2dbea0abf9e040e2" /><Relationship Type="http://schemas.openxmlformats.org/officeDocument/2006/relationships/notesSlide" Target="/ppt/notesSlides/notesSlide4.xml" Id="R0e692e3a0800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f8214fbd426b" /><Relationship Type="http://schemas.openxmlformats.org/officeDocument/2006/relationships/image" Target="/ppt/media/image7.png" Id="Ra3e0a5bb13a944d6" /><Relationship Type="http://schemas.openxmlformats.org/officeDocument/2006/relationships/notesSlide" Target="/ppt/notesSlides/notesSlide5.xml" Id="Ree1445a6cd5c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e07d86bb48c9" /><Relationship Type="http://schemas.openxmlformats.org/officeDocument/2006/relationships/image" Target="/ppt/media/image8.png" Id="Rb7d12e6297ed40f3" /><Relationship Type="http://schemas.openxmlformats.org/officeDocument/2006/relationships/notesSlide" Target="/ppt/notesSlides/notesSlide6.xml" Id="R89856b32163d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081f26cd64303" /><Relationship Type="http://schemas.openxmlformats.org/officeDocument/2006/relationships/image" Target="/ppt/media/image9.png" Id="R84aa0522db7c4491" /><Relationship Type="http://schemas.openxmlformats.org/officeDocument/2006/relationships/notesSlide" Target="/ppt/notesSlides/notesSlide7.xml" Id="R2c019b4edbfa4d7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0e94c7b548fe" /><Relationship Type="http://schemas.openxmlformats.org/officeDocument/2006/relationships/image" Target="/ppt/media/image10.png" Id="Recab7fe35be84020" /><Relationship Type="http://schemas.openxmlformats.org/officeDocument/2006/relationships/notesSlide" Target="/ppt/notesSlides/notesSlide8.xml" Id="Rd6e15105e295401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602084384c28" /><Relationship Type="http://schemas.openxmlformats.org/officeDocument/2006/relationships/image" Target="/ppt/media/image11.png" Id="R229c272ea85347cf" /><Relationship Type="http://schemas.openxmlformats.org/officeDocument/2006/relationships/notesSlide" Target="/ppt/notesSlides/notesSlide9.xml" Id="Ra872fb35562d449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grid-v-0">
            <a:extLst xmlns:a="http://schemas.openxmlformats.org/drawingml/2006/main">
              <a:ext uri="{FF2B5EF4-FFF2-40B4-BE49-F238E27FC236}">
                <a16:creationId xmlns:a16="http://schemas.microsoft.com/office/drawing/2014/main" id="{3A89DC21-DA49-4A6A-A738-38B172F10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48">
            <a:extLst xmlns:a="http://schemas.openxmlformats.org/drawingml/2006/main">
              <a:ext uri="{FF2B5EF4-FFF2-40B4-BE49-F238E27FC236}">
                <a16:creationId xmlns:a16="http://schemas.microsoft.com/office/drawing/2014/main" id="{BA4A1B2B-FAA9-4CC4-82C0-C557B488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96">
            <a:extLst xmlns:a="http://schemas.openxmlformats.org/drawingml/2006/main">
              <a:ext uri="{FF2B5EF4-FFF2-40B4-BE49-F238E27FC236}">
                <a16:creationId xmlns:a16="http://schemas.microsoft.com/office/drawing/2014/main" id="{7AF6A6BB-AA00-40C1-9A03-2C73FD9CA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144">
            <a:extLst xmlns:a="http://schemas.openxmlformats.org/drawingml/2006/main">
              <a:ext uri="{FF2B5EF4-FFF2-40B4-BE49-F238E27FC236}">
                <a16:creationId xmlns:a16="http://schemas.microsoft.com/office/drawing/2014/main" id="{5D8D5F14-5E26-478C-A38A-1A2F3F9C8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192">
            <a:extLst xmlns:a="http://schemas.openxmlformats.org/drawingml/2006/main">
              <a:ext uri="{FF2B5EF4-FFF2-40B4-BE49-F238E27FC236}">
                <a16:creationId xmlns:a16="http://schemas.microsoft.com/office/drawing/2014/main" id="{E8314EB9-6AD7-428F-828C-D87E2A873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240">
            <a:extLst xmlns:a="http://schemas.openxmlformats.org/drawingml/2006/main">
              <a:ext uri="{FF2B5EF4-FFF2-40B4-BE49-F238E27FC236}">
                <a16:creationId xmlns:a16="http://schemas.microsoft.com/office/drawing/2014/main" id="{7DF1ADC0-AB5F-4511-A591-39A82A890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288">
            <a:extLst xmlns:a="http://schemas.openxmlformats.org/drawingml/2006/main">
              <a:ext uri="{FF2B5EF4-FFF2-40B4-BE49-F238E27FC236}">
                <a16:creationId xmlns:a16="http://schemas.microsoft.com/office/drawing/2014/main" id="{DDF7A610-9E73-4423-A5B3-13373CAF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336">
            <a:extLst xmlns:a="http://schemas.openxmlformats.org/drawingml/2006/main">
              <a:ext uri="{FF2B5EF4-FFF2-40B4-BE49-F238E27FC236}">
                <a16:creationId xmlns:a16="http://schemas.microsoft.com/office/drawing/2014/main" id="{DB116349-EDEB-45C0-BBDC-957E329D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384">
            <a:extLst xmlns:a="http://schemas.openxmlformats.org/drawingml/2006/main">
              <a:ext uri="{FF2B5EF4-FFF2-40B4-BE49-F238E27FC236}">
                <a16:creationId xmlns:a16="http://schemas.microsoft.com/office/drawing/2014/main" id="{015A8AB8-47BF-4EAE-A0D9-529905D68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432">
            <a:extLst xmlns:a="http://schemas.openxmlformats.org/drawingml/2006/main">
              <a:ext uri="{FF2B5EF4-FFF2-40B4-BE49-F238E27FC236}">
                <a16:creationId xmlns:a16="http://schemas.microsoft.com/office/drawing/2014/main" id="{49037918-9362-4A4A-B1DD-AE8E8DFC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480">
            <a:extLst xmlns:a="http://schemas.openxmlformats.org/drawingml/2006/main">
              <a:ext uri="{FF2B5EF4-FFF2-40B4-BE49-F238E27FC236}">
                <a16:creationId xmlns:a16="http://schemas.microsoft.com/office/drawing/2014/main" id="{1F8CDB01-8DB1-4E7C-90D2-0A8EB7D1A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528">
            <a:extLst xmlns:a="http://schemas.openxmlformats.org/drawingml/2006/main">
              <a:ext uri="{FF2B5EF4-FFF2-40B4-BE49-F238E27FC236}">
                <a16:creationId xmlns:a16="http://schemas.microsoft.com/office/drawing/2014/main" id="{658FB568-5FCC-4FAE-8BB5-DF6D46AF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576">
            <a:extLst xmlns:a="http://schemas.openxmlformats.org/drawingml/2006/main">
              <a:ext uri="{FF2B5EF4-FFF2-40B4-BE49-F238E27FC236}">
                <a16:creationId xmlns:a16="http://schemas.microsoft.com/office/drawing/2014/main" id="{7D2EFCFD-15CB-4986-8B38-928898FF7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624">
            <a:extLst xmlns:a="http://schemas.openxmlformats.org/drawingml/2006/main">
              <a:ext uri="{FF2B5EF4-FFF2-40B4-BE49-F238E27FC236}">
                <a16:creationId xmlns:a16="http://schemas.microsoft.com/office/drawing/2014/main" id="{D4BEBC80-12FC-48E9-980A-8757C8FA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672">
            <a:extLst xmlns:a="http://schemas.openxmlformats.org/drawingml/2006/main">
              <a:ext uri="{FF2B5EF4-FFF2-40B4-BE49-F238E27FC236}">
                <a16:creationId xmlns:a16="http://schemas.microsoft.com/office/drawing/2014/main" id="{D4FD4203-BBCE-4201-A1B2-13E76C095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720">
            <a:extLst xmlns:a="http://schemas.openxmlformats.org/drawingml/2006/main">
              <a:ext uri="{FF2B5EF4-FFF2-40B4-BE49-F238E27FC236}">
                <a16:creationId xmlns:a16="http://schemas.microsoft.com/office/drawing/2014/main" id="{9C41285E-9A27-44FF-AEED-2E2F3C3B3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768">
            <a:extLst xmlns:a="http://schemas.openxmlformats.org/drawingml/2006/main">
              <a:ext uri="{FF2B5EF4-FFF2-40B4-BE49-F238E27FC236}">
                <a16:creationId xmlns:a16="http://schemas.microsoft.com/office/drawing/2014/main" id="{F612DB5C-57E1-4817-AD1C-3DF6473E1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v-816">
            <a:extLst xmlns:a="http://schemas.openxmlformats.org/drawingml/2006/main">
              <a:ext uri="{FF2B5EF4-FFF2-40B4-BE49-F238E27FC236}">
                <a16:creationId xmlns:a16="http://schemas.microsoft.com/office/drawing/2014/main" id="{41D96B32-A4B1-42B3-BA21-A5EFBDD50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v-864">
            <a:extLst xmlns:a="http://schemas.openxmlformats.org/drawingml/2006/main">
              <a:ext uri="{FF2B5EF4-FFF2-40B4-BE49-F238E27FC236}">
                <a16:creationId xmlns:a16="http://schemas.microsoft.com/office/drawing/2014/main" id="{1DA24D7F-8D8A-465C-9058-C83DEAB38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v-912">
            <a:extLst xmlns:a="http://schemas.openxmlformats.org/drawingml/2006/main">
              <a:ext uri="{FF2B5EF4-FFF2-40B4-BE49-F238E27FC236}">
                <a16:creationId xmlns:a16="http://schemas.microsoft.com/office/drawing/2014/main" id="{368CACB5-6F12-460A-9E70-5AEE0A524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v-960">
            <a:extLst xmlns:a="http://schemas.openxmlformats.org/drawingml/2006/main">
              <a:ext uri="{FF2B5EF4-FFF2-40B4-BE49-F238E27FC236}">
                <a16:creationId xmlns:a16="http://schemas.microsoft.com/office/drawing/2014/main" id="{EFBD3DE9-7756-4578-A10C-5A38CF5E7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v-1008">
            <a:extLst xmlns:a="http://schemas.openxmlformats.org/drawingml/2006/main">
              <a:ext uri="{FF2B5EF4-FFF2-40B4-BE49-F238E27FC236}">
                <a16:creationId xmlns:a16="http://schemas.microsoft.com/office/drawing/2014/main" id="{81DB3AFA-BE18-448B-8B2D-0C2F2D23A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v-1056">
            <a:extLst xmlns:a="http://schemas.openxmlformats.org/drawingml/2006/main">
              <a:ext uri="{FF2B5EF4-FFF2-40B4-BE49-F238E27FC236}">
                <a16:creationId xmlns:a16="http://schemas.microsoft.com/office/drawing/2014/main" id="{0C040EAD-6111-49B5-A987-A550969B3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v-1104">
            <a:extLst xmlns:a="http://schemas.openxmlformats.org/drawingml/2006/main">
              <a:ext uri="{FF2B5EF4-FFF2-40B4-BE49-F238E27FC236}">
                <a16:creationId xmlns:a16="http://schemas.microsoft.com/office/drawing/2014/main" id="{99A9A035-6A6C-42AD-9DD6-B7D21C974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v-1152">
            <a:extLst xmlns:a="http://schemas.openxmlformats.org/drawingml/2006/main">
              <a:ext uri="{FF2B5EF4-FFF2-40B4-BE49-F238E27FC236}">
                <a16:creationId xmlns:a16="http://schemas.microsoft.com/office/drawing/2014/main" id="{F4FE1342-C91B-4894-A56B-C318D48B1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A8F41A8F-4672-4832-B659-E1A2EEA9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v-1248">
            <a:extLst xmlns:a="http://schemas.openxmlformats.org/drawingml/2006/main">
              <a:ext uri="{FF2B5EF4-FFF2-40B4-BE49-F238E27FC236}">
                <a16:creationId xmlns:a16="http://schemas.microsoft.com/office/drawing/2014/main" id="{B4603E91-F19D-4869-8D5F-38F7CF27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rid-h-0">
            <a:extLst xmlns:a="http://schemas.openxmlformats.org/drawingml/2006/main">
              <a:ext uri="{FF2B5EF4-FFF2-40B4-BE49-F238E27FC236}">
                <a16:creationId xmlns:a16="http://schemas.microsoft.com/office/drawing/2014/main" id="{6230733D-E85F-4F87-8B0D-657455EA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grid-h-48">
            <a:extLst xmlns:a="http://schemas.openxmlformats.org/drawingml/2006/main">
              <a:ext uri="{FF2B5EF4-FFF2-40B4-BE49-F238E27FC236}">
                <a16:creationId xmlns:a16="http://schemas.microsoft.com/office/drawing/2014/main" id="{093E3590-3319-40E6-8119-1E37497D2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grid-h-96">
            <a:extLst xmlns:a="http://schemas.openxmlformats.org/drawingml/2006/main">
              <a:ext uri="{FF2B5EF4-FFF2-40B4-BE49-F238E27FC236}">
                <a16:creationId xmlns:a16="http://schemas.microsoft.com/office/drawing/2014/main" id="{A5BF81E1-BFB9-4BB9-9B82-F85CF720C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14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grid-h-144">
            <a:extLst xmlns:a="http://schemas.openxmlformats.org/drawingml/2006/main">
              <a:ext uri="{FF2B5EF4-FFF2-40B4-BE49-F238E27FC236}">
                <a16:creationId xmlns:a16="http://schemas.microsoft.com/office/drawing/2014/main" id="{6F6B30EC-801C-4CCE-ACEE-8804EC519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71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grid-h-192">
            <a:extLst xmlns:a="http://schemas.openxmlformats.org/drawingml/2006/main">
              <a:ext uri="{FF2B5EF4-FFF2-40B4-BE49-F238E27FC236}">
                <a16:creationId xmlns:a16="http://schemas.microsoft.com/office/drawing/2014/main" id="{F29A012B-3D4C-48CC-8161-450509A51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28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rid-h-240">
            <a:extLst xmlns:a="http://schemas.openxmlformats.org/drawingml/2006/main">
              <a:ext uri="{FF2B5EF4-FFF2-40B4-BE49-F238E27FC236}">
                <a16:creationId xmlns:a16="http://schemas.microsoft.com/office/drawing/2014/main" id="{A95277AC-F33A-4794-958C-01AE37C2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grid-h-288">
            <a:extLst xmlns:a="http://schemas.openxmlformats.org/drawingml/2006/main">
              <a:ext uri="{FF2B5EF4-FFF2-40B4-BE49-F238E27FC236}">
                <a16:creationId xmlns:a16="http://schemas.microsoft.com/office/drawing/2014/main" id="{18624BE5-9B34-4C94-8A07-E38DD338F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743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grid-h-336">
            <a:extLst xmlns:a="http://schemas.openxmlformats.org/drawingml/2006/main">
              <a:ext uri="{FF2B5EF4-FFF2-40B4-BE49-F238E27FC236}">
                <a16:creationId xmlns:a16="http://schemas.microsoft.com/office/drawing/2014/main" id="{3CC71AB0-A58A-43B9-A4C1-5AB290DCD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200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grid-h-384">
            <a:extLst xmlns:a="http://schemas.openxmlformats.org/drawingml/2006/main">
              <a:ext uri="{FF2B5EF4-FFF2-40B4-BE49-F238E27FC236}">
                <a16:creationId xmlns:a16="http://schemas.microsoft.com/office/drawing/2014/main" id="{41BBB2CF-E95E-48A9-965E-91CBF7CC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657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grid-h-432">
            <a:extLst xmlns:a="http://schemas.openxmlformats.org/drawingml/2006/main">
              <a:ext uri="{FF2B5EF4-FFF2-40B4-BE49-F238E27FC236}">
                <a16:creationId xmlns:a16="http://schemas.microsoft.com/office/drawing/2014/main" id="{3017F14E-2C2A-4F67-8AFF-5A8715EE7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14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grid-h-480">
            <a:extLst xmlns:a="http://schemas.openxmlformats.org/drawingml/2006/main">
              <a:ext uri="{FF2B5EF4-FFF2-40B4-BE49-F238E27FC236}">
                <a16:creationId xmlns:a16="http://schemas.microsoft.com/office/drawing/2014/main" id="{9FF48733-66E6-443F-90A6-F4B12C7D6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grid-h-528">
            <a:extLst xmlns:a="http://schemas.openxmlformats.org/drawingml/2006/main">
              <a:ext uri="{FF2B5EF4-FFF2-40B4-BE49-F238E27FC236}">
                <a16:creationId xmlns:a16="http://schemas.microsoft.com/office/drawing/2014/main" id="{27DB5D31-DF1F-43B5-A42A-662ACEF1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grid-h-576">
            <a:extLst xmlns:a="http://schemas.openxmlformats.org/drawingml/2006/main">
              <a:ext uri="{FF2B5EF4-FFF2-40B4-BE49-F238E27FC236}">
                <a16:creationId xmlns:a16="http://schemas.microsoft.com/office/drawing/2014/main" id="{C7AE4CE6-E6A8-46BD-8196-B635AF348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486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grid-h-624">
            <a:extLst xmlns:a="http://schemas.openxmlformats.org/drawingml/2006/main">
              <a:ext uri="{FF2B5EF4-FFF2-40B4-BE49-F238E27FC236}">
                <a16:creationId xmlns:a16="http://schemas.microsoft.com/office/drawing/2014/main" id="{A7840F36-6EB8-4766-8BC9-511DC0E7A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943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grid-h-672">
            <a:extLst xmlns:a="http://schemas.openxmlformats.org/drawingml/2006/main">
              <a:ext uri="{FF2B5EF4-FFF2-40B4-BE49-F238E27FC236}">
                <a16:creationId xmlns:a16="http://schemas.microsoft.com/office/drawing/2014/main" id="{4F75CA4D-8DEB-4BA8-8D47-35C71A175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grid-h-720">
            <a:extLst xmlns:a="http://schemas.openxmlformats.org/drawingml/2006/main">
              <a:ext uri="{FF2B5EF4-FFF2-40B4-BE49-F238E27FC236}">
                <a16:creationId xmlns:a16="http://schemas.microsoft.com/office/drawing/2014/main" id="{292F9E62-863A-45A7-9FC4-5E076F8EA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over-red-edge">
            <a:extLst xmlns:a="http://schemas.openxmlformats.org/drawingml/2006/main">
              <a:ext uri="{FF2B5EF4-FFF2-40B4-BE49-F238E27FC236}">
                <a16:creationId xmlns:a16="http://schemas.microsoft.com/office/drawing/2014/main" id="{07E0C075-F25D-411F-BD87-518CB557C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70752d26d74a25"/>
          <a:stretch xmlns:a="http://schemas.openxmlformats.org/drawingml/2006/main"/>
        </p:blipFill>
        <p:spPr>
          <a:xfrm xmlns:a="http://schemas.openxmlformats.org/drawingml/2006/main">
            <a:off x="694510" y="400050"/>
            <a:ext cx="2935331" cy="628650"/>
          </a:xfrm>
          <a:prstGeom xmlns:a="http://schemas.openxmlformats.org/drawingml/2006/main" prst="rect">
            <a:avLst/>
          </a:prstGeom>
        </p:spPr>
      </p:pic>
      <p:sp>
        <p:nvSpPr>
          <p:cNvPr id="46" name="cover-title">
            <a:extLst xmlns:a="http://schemas.openxmlformats.org/drawingml/2006/main">
              <a:ext uri="{FF2B5EF4-FFF2-40B4-BE49-F238E27FC236}">
                <a16:creationId xmlns:a16="http://schemas.microsoft.com/office/drawing/2014/main" id="{27B4214F-D122-4540-844E-2B62B8E2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050" b="1" i="0">
                <a:solidFill>
                  <a:srgbClr val="040000"/>
                </a:solidFill>
              </a:defRPr>
            </a:pPr>
            <a:r>
              <a:rPr sz="4050" b="1" i="0">
                <a:solidFill>
                  <a:srgbClr val="040000"/>
                </a:solidFill>
              </a:rPr>
              <a:t>XTF 亚太科技创新大赛</a:t>
            </a:r>
          </a:p>
        </p:txBody>
      </p:sp>
      <p:sp>
        <p:nvSpPr>
          <p:cNvPr id="47" name="cover-final">
            <a:extLst xmlns:a="http://schemas.openxmlformats.org/drawingml/2006/main">
              <a:ext uri="{FF2B5EF4-FFF2-40B4-BE49-F238E27FC236}">
                <a16:creationId xmlns:a16="http://schemas.microsoft.com/office/drawing/2014/main" id="{D141EB46-BF2C-49FC-9183-A4E918FE1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953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6150" b="1" i="0">
                <a:solidFill>
                  <a:srgbClr val="DC2721"/>
                </a:solidFill>
              </a:defRPr>
            </a:pPr>
            <a:r>
              <a:rPr sz="6150" b="1" i="0">
                <a:solidFill>
                  <a:srgbClr val="DC2721"/>
                </a:solidFill>
              </a:rPr>
              <a:t>夏季决赛</a:t>
            </a:r>
          </a:p>
        </p:txBody>
      </p:sp>
      <p:sp>
        <p:nvSpPr>
          <p:cNvPr id="48" name="cover-event">
            <a:extLst xmlns:a="http://schemas.openxmlformats.org/drawingml/2006/main">
              <a:ext uri="{FF2B5EF4-FFF2-40B4-BE49-F238E27FC236}">
                <a16:creationId xmlns:a16="http://schemas.microsoft.com/office/drawing/2014/main" id="{63578035-3DAB-4EF8-B155-503877D6A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647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040000"/>
                </a:solidFill>
              </a:defRPr>
            </a:pPr>
            <a:r>
              <a:rPr sz="2700" b="1" i="0">
                <a:solidFill>
                  <a:srgbClr val="040000"/>
                </a:solidFill>
              </a:rPr>
              <a:t>主场发布会暨颁奖典礼</a:t>
            </a:r>
          </a:p>
        </p:txBody>
      </p:sp>
      <p:sp>
        <p:nvSpPr>
          <p:cNvPr id="49" name="cover-meta">
            <a:extLst xmlns:a="http://schemas.openxmlformats.org/drawingml/2006/main">
              <a:ext uri="{FF2B5EF4-FFF2-40B4-BE49-F238E27FC236}">
                <a16:creationId xmlns:a16="http://schemas.microsoft.com/office/drawing/2014/main" id="{2AF3D93D-643C-4786-B6FA-9496881C4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647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40000"/>
                </a:solidFill>
              </a:defRPr>
            </a:pPr>
            <a:r>
              <a:rPr sz="1350" b="1" i="0">
                <a:solidFill>
                  <a:srgbClr val="040000"/>
                </a:solidFill>
              </a:rPr>
              <a:t>比赛时间：2026年8月23日</a:t>
            </a:r>
          </a:p>
          <a:p xmlns:a="http://schemas.openxmlformats.org/drawingml/2006/main">
            <a:pPr algn="l">
              <a:buNone/>
              <a:defRPr sz="1350" b="1" i="0">
                <a:solidFill>
                  <a:srgbClr val="040000"/>
                </a:solidFill>
              </a:defRPr>
            </a:pPr>
            <a:r>
              <a:rPr sz="1350" b="1" i="0">
                <a:solidFill>
                  <a:srgbClr val="040000"/>
                </a:solidFill>
              </a:rPr>
              <a:t>比赛地点：哈尔滨工业大学（深圳）</a:t>
            </a:r>
          </a:p>
        </p:txBody>
      </p:sp>
      <p:sp>
        <p:nvSpPr>
          <p:cNvPr id="56" name="event-institution-card">
            <a:extLst xmlns:a="http://schemas.openxmlformats.org/drawingml/2006/main">
              <a:ext uri="{FF2B5EF4-FFF2-40B4-BE49-F238E27FC236}">
                <a16:creationId xmlns:a16="http://schemas.microsoft.com/office/drawing/2014/main" id="{AD538650-81BD-4289-881F-381CBFB34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143000"/>
            <a:ext cx="3390900" cy="453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40000"/>
            </a:solidFill>
            <a:prstDash val="solid"/>
          </a:ln>
        </p:spPr>
      </p:sp>
      <p:sp>
        <p:nvSpPr>
          <p:cNvPr id="57" name="event-institution-accent">
            <a:extLst xmlns:a="http://schemas.openxmlformats.org/drawingml/2006/main">
              <a:ext uri="{FF2B5EF4-FFF2-40B4-BE49-F238E27FC236}">
                <a16:creationId xmlns:a16="http://schemas.microsoft.com/office/drawing/2014/main" id="{89646D23-9F2E-41DF-A27A-188C2727E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143000"/>
            <a:ext cx="1143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venue-role-label">
            <a:extLst xmlns:a="http://schemas.openxmlformats.org/drawingml/2006/main">
              <a:ext uri="{FF2B5EF4-FFF2-40B4-BE49-F238E27FC236}">
                <a16:creationId xmlns:a16="http://schemas.microsoft.com/office/drawing/2014/main" id="{28D67D26-E255-4A7E-993C-885BB9444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4097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C2721"/>
                </a:solidFill>
              </a:defRPr>
            </a:pPr>
            <a:r>
              <a:rPr sz="1050" b="1">
                <a:solidFill>
                  <a:srgbClr val="DC2721"/>
                </a:solidFill>
              </a:rPr>
              <a:t>举办地址</a:t>
            </a:r>
          </a:p>
        </p:txBody>
      </p:sp>
      <p:pic>
        <p:nvPicPr>
          <p:cNvPr id="1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4cb982a8114429"/>
          <a:stretch xmlns:a="http://schemas.openxmlformats.org/drawingml/2006/main"/>
        </p:blipFill>
        <p:spPr>
          <a:xfrm xmlns:a="http://schemas.openxmlformats.org/drawingml/2006/main">
            <a:off x="8477250" y="1835963"/>
            <a:ext cx="933450" cy="804825"/>
          </a:xfrm>
          <a:prstGeom xmlns:a="http://schemas.openxmlformats.org/drawingml/2006/main" prst="rect">
            <a:avLst/>
          </a:prstGeom>
        </p:spPr>
      </p:pic>
      <p:sp>
        <p:nvSpPr>
          <p:cNvPr id="60" name="venue-name">
            <a:extLst xmlns:a="http://schemas.openxmlformats.org/drawingml/2006/main">
              <a:ext uri="{FF2B5EF4-FFF2-40B4-BE49-F238E27FC236}">
                <a16:creationId xmlns:a16="http://schemas.microsoft.com/office/drawing/2014/main" id="{F6849196-ED7A-45AD-BCCA-CB458A6C1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84785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40000"/>
                </a:solidFill>
              </a:defRPr>
            </a:pPr>
            <a:r>
              <a:rPr sz="1575" b="1">
                <a:solidFill>
                  <a:srgbClr val="040000"/>
                </a:solidFill>
              </a:rPr>
              <a:t>哈尔滨工业大学</a:t>
            </a:r>
          </a:p>
          <a:p xmlns:a="http://schemas.openxmlformats.org/drawingml/2006/main">
            <a:pPr algn="l">
              <a:buNone/>
              <a:defRPr sz="1575" b="1">
                <a:solidFill>
                  <a:srgbClr val="040000"/>
                </a:solidFill>
              </a:defRPr>
            </a:pPr>
            <a:r>
              <a:rPr sz="1575" b="1">
                <a:solidFill>
                  <a:srgbClr val="040000"/>
                </a:solidFill>
              </a:rPr>
              <a:t>（深圳）</a:t>
            </a:r>
          </a:p>
        </p:txBody>
      </p:sp>
      <p:sp>
        <p:nvSpPr>
          <p:cNvPr id="61" name="institution-divider">
            <a:extLst xmlns:a="http://schemas.openxmlformats.org/drawingml/2006/main">
              <a:ext uri="{FF2B5EF4-FFF2-40B4-BE49-F238E27FC236}">
                <a16:creationId xmlns:a16="http://schemas.microsoft.com/office/drawing/2014/main" id="{C3BD8913-071C-4DFD-8D5B-DED3B756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952750"/>
            <a:ext cx="2705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organizer-role-label">
            <a:extLst xmlns:a="http://schemas.openxmlformats.org/drawingml/2006/main">
              <a:ext uri="{FF2B5EF4-FFF2-40B4-BE49-F238E27FC236}">
                <a16:creationId xmlns:a16="http://schemas.microsoft.com/office/drawing/2014/main" id="{A967A72A-B5BE-4702-BAA0-42031424D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2194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C2721"/>
                </a:solidFill>
              </a:defRPr>
            </a:pPr>
            <a:r>
              <a:rPr sz="1050" b="1">
                <a:solidFill>
                  <a:srgbClr val="DC2721"/>
                </a:solidFill>
              </a:rPr>
              <a:t>承办机构</a:t>
            </a:r>
          </a:p>
        </p:txBody>
      </p:sp>
      <p:pic>
        <p:nvPicPr>
          <p:cNvPr id="1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f97644355f44cf"/>
          <a:stretch xmlns:a="http://schemas.openxmlformats.org/drawingml/2006/main"/>
        </p:blipFill>
        <p:spPr>
          <a:xfrm xmlns:a="http://schemas.openxmlformats.org/drawingml/2006/main">
            <a:off x="8477250" y="3596418"/>
            <a:ext cx="2705100" cy="617665"/>
          </a:xfrm>
          <a:prstGeom xmlns:a="http://schemas.openxmlformats.org/drawingml/2006/main" prst="rect">
            <a:avLst/>
          </a:prstGeom>
        </p:spPr>
      </p:pic>
      <p:sp>
        <p:nvSpPr>
          <p:cNvPr id="64" name="organizer-name">
            <a:extLst xmlns:a="http://schemas.openxmlformats.org/drawingml/2006/main">
              <a:ext uri="{FF2B5EF4-FFF2-40B4-BE49-F238E27FC236}">
                <a16:creationId xmlns:a16="http://schemas.microsoft.com/office/drawing/2014/main" id="{30BFDDBA-45D5-429A-80D1-CBFE80FCF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514850"/>
            <a:ext cx="2705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40000"/>
                </a:solidFill>
              </a:defRPr>
            </a:pPr>
            <a:r>
              <a:rPr sz="1275" b="1">
                <a:solidFill>
                  <a:srgbClr val="040000"/>
                </a:solidFill>
              </a:rPr>
              <a:t>博格港湾青少年智能科技成长中心</a:t>
            </a:r>
          </a:p>
        </p:txBody>
      </p:sp>
      <p:sp>
        <p:nvSpPr>
          <p:cNvPr id="65" name="event-location-code">
            <a:extLst xmlns:a="http://schemas.openxmlformats.org/drawingml/2006/main">
              <a:ext uri="{FF2B5EF4-FFF2-40B4-BE49-F238E27FC236}">
                <a16:creationId xmlns:a16="http://schemas.microsoft.com/office/drawing/2014/main" id="{913F4B4B-0FA1-4175-8D6A-9F40551C8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257800"/>
            <a:ext cx="2705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666666"/>
                </a:solidFill>
              </a:defRPr>
            </a:pPr>
            <a:r>
              <a:rPr sz="750" b="1">
                <a:solidFill>
                  <a:srgbClr val="666666"/>
                </a:solidFill>
              </a:rPr>
              <a:t>XTF EVENT · SHENZHEN</a:t>
            </a:r>
          </a:p>
        </p:txBody>
      </p:sp>
    </p:spTree>
    <p:extLst>
      <p:ext uri="{BB962C8B-B14F-4D97-AF65-F5344CB8AC3E}">
        <p14:creationId xmlns:p14="http://schemas.microsoft.com/office/powerpoint/2010/main" val="48634437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4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logo-carrier-10">
            <a:extLst xmlns:a="http://schemas.openxmlformats.org/drawingml/2006/main">
              <a:ext uri="{FF2B5EF4-FFF2-40B4-BE49-F238E27FC236}">
                <a16:creationId xmlns:a16="http://schemas.microsoft.com/office/drawing/2014/main" id="{6D6C9222-8887-433E-A698-F49887CF7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"/>
            <a:ext cx="2590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49b76d19604e00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3" name="section-10">
            <a:extLst xmlns:a="http://schemas.openxmlformats.org/drawingml/2006/main">
              <a:ext uri="{FF2B5EF4-FFF2-40B4-BE49-F238E27FC236}">
                <a16:creationId xmlns:a16="http://schemas.microsoft.com/office/drawing/2014/main" id="{DE55054C-C646-4C21-B79A-035A9304B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C8C8"/>
                </a:solidFill>
              </a:defRPr>
            </a:pPr>
            <a:r>
              <a:rPr sz="1050" b="1" i="0">
                <a:solidFill>
                  <a:srgbClr val="C8C8C8"/>
                </a:solidFill>
              </a:rPr>
              <a:t>FUTURE UNICORN</a:t>
            </a:r>
          </a:p>
        </p:txBody>
      </p:sp>
      <p:sp>
        <p:nvSpPr>
          <p:cNvPr id="4" name="page-10">
            <a:extLst xmlns:a="http://schemas.openxmlformats.org/drawingml/2006/main">
              <a:ext uri="{FF2B5EF4-FFF2-40B4-BE49-F238E27FC236}">
                <a16:creationId xmlns:a16="http://schemas.microsoft.com/office/drawing/2014/main" id="{D94F074E-DDF1-47A2-B4B8-FA1EF07A5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10</a:t>
            </a:r>
          </a:p>
        </p:txBody>
      </p:sp>
      <p:sp>
        <p:nvSpPr>
          <p:cNvPr id="5" name="top-rule-10">
            <a:extLst xmlns:a="http://schemas.openxmlformats.org/drawingml/2006/main">
              <a:ext uri="{FF2B5EF4-FFF2-40B4-BE49-F238E27FC236}">
                <a16:creationId xmlns:a16="http://schemas.microsoft.com/office/drawing/2014/main" id="{9AB4A50C-0D54-4056-8E81-12B2BE24E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ward-edge-10">
            <a:extLst xmlns:a="http://schemas.openxmlformats.org/drawingml/2006/main">
              <a:ext uri="{FF2B5EF4-FFF2-40B4-BE49-F238E27FC236}">
                <a16:creationId xmlns:a16="http://schemas.microsoft.com/office/drawing/2014/main" id="{40425C95-C00D-4751-93CE-0642ECB64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award-label-10">
            <a:extLst xmlns:a="http://schemas.openxmlformats.org/drawingml/2006/main">
              <a:ext uri="{FF2B5EF4-FFF2-40B4-BE49-F238E27FC236}">
                <a16:creationId xmlns:a16="http://schemas.microsoft.com/office/drawing/2014/main" id="{3A4467F0-A1EC-4541-A54F-BAD81441F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C2721"/>
                </a:solidFill>
              </a:defRPr>
            </a:pPr>
            <a:r>
              <a:rPr sz="1275" b="1" i="0">
                <a:solidFill>
                  <a:srgbClr val="DC2721"/>
                </a:solidFill>
              </a:rPr>
              <a:t>AWARD</a:t>
            </a:r>
          </a:p>
        </p:txBody>
      </p:sp>
      <p:sp>
        <p:nvSpPr>
          <p:cNvPr id="8" name="award-title-10">
            <a:extLst xmlns:a="http://schemas.openxmlformats.org/drawingml/2006/main">
              <a:ext uri="{FF2B5EF4-FFF2-40B4-BE49-F238E27FC236}">
                <a16:creationId xmlns:a16="http://schemas.microsoft.com/office/drawing/2014/main" id="{76D1C37F-19D1-4279-92E5-E4E785E9D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9144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950" b="1" i="0">
                <a:solidFill>
                  <a:srgbClr val="FFFFFF"/>
                </a:solidFill>
              </a:defRPr>
            </a:pPr>
            <a:r>
              <a:rPr sz="4950" b="1" i="0">
                <a:solidFill>
                  <a:srgbClr val="FFFFFF"/>
                </a:solidFill>
              </a:rPr>
              <a:t>未来独角兽奖</a:t>
            </a:r>
          </a:p>
        </p:txBody>
      </p:sp>
      <p:sp>
        <p:nvSpPr>
          <p:cNvPr id="9" name="award-rule-10">
            <a:extLst xmlns:a="http://schemas.openxmlformats.org/drawingml/2006/main">
              <a:ext uri="{FF2B5EF4-FFF2-40B4-BE49-F238E27FC236}">
                <a16:creationId xmlns:a16="http://schemas.microsoft.com/office/drawing/2014/main" id="{391DDAB5-0DFC-47AD-B653-82E1AAEA8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ward-recipient-label-10">
            <a:extLst xmlns:a="http://schemas.openxmlformats.org/drawingml/2006/main">
              <a:ext uri="{FF2B5EF4-FFF2-40B4-BE49-F238E27FC236}">
                <a16:creationId xmlns:a16="http://schemas.microsoft.com/office/drawing/2014/main" id="{62D53F2E-57E5-4B8A-B264-1B47F852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BDBDBD"/>
                </a:solidFill>
              </a:defRPr>
            </a:pPr>
            <a:r>
              <a:rPr sz="1575" b="1" i="0">
                <a:solidFill>
                  <a:srgbClr val="BDBDBD"/>
                </a:solidFill>
              </a:rPr>
              <a:t>获奖项目 / 团队</a:t>
            </a:r>
          </a:p>
        </p:txBody>
      </p:sp>
      <p:sp>
        <p:nvSpPr>
          <p:cNvPr id="11" name="award-recipient-10">
            <a:extLst xmlns:a="http://schemas.openxmlformats.org/drawingml/2006/main">
              <a:ext uri="{FF2B5EF4-FFF2-40B4-BE49-F238E27FC236}">
                <a16:creationId xmlns:a16="http://schemas.microsoft.com/office/drawing/2014/main" id="{1EDAEB58-7ED4-403A-92D0-2A497ADD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695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650" b="1" i="0">
                <a:solidFill>
                  <a:srgbClr val="FFFFFF"/>
                </a:solidFill>
              </a:defRPr>
            </a:pPr>
            <a:r>
              <a:rPr sz="4650" b="1" i="0">
                <a:solidFill>
                  <a:srgbClr val="FFFFFF"/>
                </a:solidFill>
              </a:rPr>
              <a:t>[现场公布]</a:t>
            </a:r>
          </a:p>
        </p:txBody>
      </p:sp>
      <p:sp>
        <p:nvSpPr>
          <p:cNvPr id="12" name="award-note-10">
            <a:extLst xmlns:a="http://schemas.openxmlformats.org/drawingml/2006/main">
              <a:ext uri="{FF2B5EF4-FFF2-40B4-BE49-F238E27FC236}">
                <a16:creationId xmlns:a16="http://schemas.microsoft.com/office/drawing/2014/main" id="{F654B2F6-6457-455A-A2E7-3BED19FB4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647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BDBDBD"/>
                </a:solidFill>
              </a:defRPr>
            </a:pPr>
            <a:r>
              <a:rPr sz="1650" b="0" i="0">
                <a:solidFill>
                  <a:srgbClr val="BDBDBD"/>
                </a:solidFill>
              </a:rPr>
              <a:t>[奖项说明：由组委会确认]</a:t>
            </a:r>
          </a:p>
        </p:txBody>
      </p:sp>
      <p:sp>
        <p:nvSpPr>
          <p:cNvPr id="13" name="award-frame-10">
            <a:extLst xmlns:a="http://schemas.openxmlformats.org/drawingml/2006/main">
              <a:ext uri="{FF2B5EF4-FFF2-40B4-BE49-F238E27FC236}">
                <a16:creationId xmlns:a16="http://schemas.microsoft.com/office/drawing/2014/main" id="{F9C18E83-E46C-4EAB-AA04-580955A9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371850"/>
            <a:ext cx="283845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DC2721"/>
            </a:solidFill>
            <a:prstDash val="solid"/>
          </a:ln>
        </p:spPr>
      </p:sp>
      <p:sp>
        <p:nvSpPr>
          <p:cNvPr id="14" name="award-code-10">
            <a:extLst xmlns:a="http://schemas.openxmlformats.org/drawingml/2006/main">
              <a:ext uri="{FF2B5EF4-FFF2-40B4-BE49-F238E27FC236}">
                <a16:creationId xmlns:a16="http://schemas.microsoft.com/office/drawing/2014/main" id="{09D6A905-0756-4D8A-9DEC-669E87A87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676650"/>
            <a:ext cx="24574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7500" b="1" i="0">
                <a:solidFill>
                  <a:srgbClr val="DC2721"/>
                </a:solidFill>
              </a:defRPr>
            </a:pPr>
            <a:r>
              <a:rPr sz="7500" b="1" i="0">
                <a:solidFill>
                  <a:srgbClr val="DC2721"/>
                </a:solidFill>
              </a:rPr>
              <a:t>01</a:t>
            </a:r>
          </a:p>
        </p:txBody>
      </p:sp>
      <p:sp>
        <p:nvSpPr>
          <p:cNvPr id="15" name="award-en-10">
            <a:extLst xmlns:a="http://schemas.openxmlformats.org/drawingml/2006/main">
              <a:ext uri="{FF2B5EF4-FFF2-40B4-BE49-F238E27FC236}">
                <a16:creationId xmlns:a16="http://schemas.microsoft.com/office/drawing/2014/main" id="{E9AF5E46-7EFC-411E-A7D6-70385CE20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95300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FUTURE UNICORN</a:t>
            </a:r>
          </a:p>
        </p:txBody>
      </p:sp>
      <p:sp>
        <p:nvSpPr>
          <p:cNvPr id="16" name="footer-rule-10">
            <a:extLst xmlns:a="http://schemas.openxmlformats.org/drawingml/2006/main">
              <a:ext uri="{FF2B5EF4-FFF2-40B4-BE49-F238E27FC236}">
                <a16:creationId xmlns:a16="http://schemas.microsoft.com/office/drawing/2014/main" id="{B380F047-9202-467F-B1B9-848BEC819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ooter-event-10">
            <a:extLst xmlns:a="http://schemas.openxmlformats.org/drawingml/2006/main">
              <a:ext uri="{FF2B5EF4-FFF2-40B4-BE49-F238E27FC236}">
                <a16:creationId xmlns:a16="http://schemas.microsoft.com/office/drawing/2014/main" id="{B760BFFD-92C5-414F-94B7-518FC60F7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FAFAF"/>
                </a:solidFill>
              </a:defRPr>
            </a:pPr>
            <a:r>
              <a:rPr sz="825" b="1" i="0">
                <a:solidFill>
                  <a:srgbClr val="AFAFAF"/>
                </a:solidFill>
              </a:rPr>
              <a:t>XTF 夏季决赛 · 2026.08.23 · 哈尔滨工业大学（深圳）</a:t>
            </a:r>
          </a:p>
        </p:txBody>
      </p:sp>
      <p:sp>
        <p:nvSpPr>
          <p:cNvPr id="18" name="footer-site-10">
            <a:extLst xmlns:a="http://schemas.openxmlformats.org/drawingml/2006/main">
              <a:ext uri="{FF2B5EF4-FFF2-40B4-BE49-F238E27FC236}">
                <a16:creationId xmlns:a16="http://schemas.microsoft.com/office/drawing/2014/main" id="{AE05DD0C-FF9B-4908-8081-8C9FC7529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25329624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4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logo-carrier-11">
            <a:extLst xmlns:a="http://schemas.openxmlformats.org/drawingml/2006/main">
              <a:ext uri="{FF2B5EF4-FFF2-40B4-BE49-F238E27FC236}">
                <a16:creationId xmlns:a16="http://schemas.microsoft.com/office/drawing/2014/main" id="{32DE98C7-4E0B-4461-933A-4BAF83BBC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"/>
            <a:ext cx="2590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87c47f1f7f4309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3" name="section-11">
            <a:extLst xmlns:a="http://schemas.openxmlformats.org/drawingml/2006/main">
              <a:ext uri="{FF2B5EF4-FFF2-40B4-BE49-F238E27FC236}">
                <a16:creationId xmlns:a16="http://schemas.microsoft.com/office/drawing/2014/main" id="{D030500E-91BF-4D55-BE39-F727CB43E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C8C8"/>
                </a:solidFill>
              </a:defRPr>
            </a:pPr>
            <a:r>
              <a:rPr sz="1050" b="1" i="0">
                <a:solidFill>
                  <a:srgbClr val="C8C8C8"/>
                </a:solidFill>
              </a:rPr>
              <a:t>BEST TECH CREATIVITY</a:t>
            </a:r>
          </a:p>
        </p:txBody>
      </p:sp>
      <p:sp>
        <p:nvSpPr>
          <p:cNvPr id="4" name="page-11">
            <a:extLst xmlns:a="http://schemas.openxmlformats.org/drawingml/2006/main">
              <a:ext uri="{FF2B5EF4-FFF2-40B4-BE49-F238E27FC236}">
                <a16:creationId xmlns:a16="http://schemas.microsoft.com/office/drawing/2014/main" id="{5B9030A3-C5A8-4DB2-9593-7F12B7DD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11</a:t>
            </a:r>
          </a:p>
        </p:txBody>
      </p:sp>
      <p:sp>
        <p:nvSpPr>
          <p:cNvPr id="5" name="top-rule-11">
            <a:extLst xmlns:a="http://schemas.openxmlformats.org/drawingml/2006/main">
              <a:ext uri="{FF2B5EF4-FFF2-40B4-BE49-F238E27FC236}">
                <a16:creationId xmlns:a16="http://schemas.microsoft.com/office/drawing/2014/main" id="{3F8B30C7-EB7E-43E4-80E2-6DBF8619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ward-edge-11">
            <a:extLst xmlns:a="http://schemas.openxmlformats.org/drawingml/2006/main">
              <a:ext uri="{FF2B5EF4-FFF2-40B4-BE49-F238E27FC236}">
                <a16:creationId xmlns:a16="http://schemas.microsoft.com/office/drawing/2014/main" id="{2100A64C-1A94-44DE-8E4D-82DDAE0E6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5F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award-label-11">
            <a:extLst xmlns:a="http://schemas.openxmlformats.org/drawingml/2006/main">
              <a:ext uri="{FF2B5EF4-FFF2-40B4-BE49-F238E27FC236}">
                <a16:creationId xmlns:a16="http://schemas.microsoft.com/office/drawing/2014/main" id="{B488B60F-1F9F-4AA6-BA0B-18D9E1632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F5FA3"/>
                </a:solidFill>
              </a:defRPr>
            </a:pPr>
            <a:r>
              <a:rPr sz="1275" b="1" i="0">
                <a:solidFill>
                  <a:srgbClr val="1F5FA3"/>
                </a:solidFill>
              </a:rPr>
              <a:t>AWARD</a:t>
            </a:r>
          </a:p>
        </p:txBody>
      </p:sp>
      <p:sp>
        <p:nvSpPr>
          <p:cNvPr id="8" name="award-title-11">
            <a:extLst xmlns:a="http://schemas.openxmlformats.org/drawingml/2006/main">
              <a:ext uri="{FF2B5EF4-FFF2-40B4-BE49-F238E27FC236}">
                <a16:creationId xmlns:a16="http://schemas.microsoft.com/office/drawing/2014/main" id="{ADCD5252-B3BB-456C-92E3-D3860B0F8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9144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950" b="1" i="0">
                <a:solidFill>
                  <a:srgbClr val="FFFFFF"/>
                </a:solidFill>
              </a:defRPr>
            </a:pPr>
            <a:r>
              <a:rPr sz="4950" b="1" i="0">
                <a:solidFill>
                  <a:srgbClr val="FFFFFF"/>
                </a:solidFill>
              </a:rPr>
              <a:t>最佳科技创意奖</a:t>
            </a:r>
          </a:p>
        </p:txBody>
      </p:sp>
      <p:sp>
        <p:nvSpPr>
          <p:cNvPr id="9" name="award-rule-11">
            <a:extLst xmlns:a="http://schemas.openxmlformats.org/drawingml/2006/main">
              <a:ext uri="{FF2B5EF4-FFF2-40B4-BE49-F238E27FC236}">
                <a16:creationId xmlns:a16="http://schemas.microsoft.com/office/drawing/2014/main" id="{821A3D3E-6990-462C-8E70-6108B0EF1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5F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ward-recipient-label-11">
            <a:extLst xmlns:a="http://schemas.openxmlformats.org/drawingml/2006/main">
              <a:ext uri="{FF2B5EF4-FFF2-40B4-BE49-F238E27FC236}">
                <a16:creationId xmlns:a16="http://schemas.microsoft.com/office/drawing/2014/main" id="{F5E04FBF-3A7A-4925-930C-D133A869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BDBDBD"/>
                </a:solidFill>
              </a:defRPr>
            </a:pPr>
            <a:r>
              <a:rPr sz="1575" b="1" i="0">
                <a:solidFill>
                  <a:srgbClr val="BDBDBD"/>
                </a:solidFill>
              </a:rPr>
              <a:t>获奖项目 / 团队</a:t>
            </a:r>
          </a:p>
        </p:txBody>
      </p:sp>
      <p:sp>
        <p:nvSpPr>
          <p:cNvPr id="11" name="award-recipient-11">
            <a:extLst xmlns:a="http://schemas.openxmlformats.org/drawingml/2006/main">
              <a:ext uri="{FF2B5EF4-FFF2-40B4-BE49-F238E27FC236}">
                <a16:creationId xmlns:a16="http://schemas.microsoft.com/office/drawing/2014/main" id="{2174F51E-2ED2-4A32-AA2B-E1BE5999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695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650" b="1" i="0">
                <a:solidFill>
                  <a:srgbClr val="FFFFFF"/>
                </a:solidFill>
              </a:defRPr>
            </a:pPr>
            <a:r>
              <a:rPr sz="4650" b="1" i="0">
                <a:solidFill>
                  <a:srgbClr val="FFFFFF"/>
                </a:solidFill>
              </a:rPr>
              <a:t>[现场公布]</a:t>
            </a:r>
          </a:p>
        </p:txBody>
      </p:sp>
      <p:sp>
        <p:nvSpPr>
          <p:cNvPr id="12" name="award-note-11">
            <a:extLst xmlns:a="http://schemas.openxmlformats.org/drawingml/2006/main">
              <a:ext uri="{FF2B5EF4-FFF2-40B4-BE49-F238E27FC236}">
                <a16:creationId xmlns:a16="http://schemas.microsoft.com/office/drawing/2014/main" id="{387275C8-71BD-4A34-A3BC-528E84532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647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BDBDBD"/>
                </a:solidFill>
              </a:defRPr>
            </a:pPr>
            <a:r>
              <a:rPr sz="1650" b="0" i="0">
                <a:solidFill>
                  <a:srgbClr val="BDBDBD"/>
                </a:solidFill>
              </a:rPr>
              <a:t>[奖项说明：由组委会确认]</a:t>
            </a:r>
          </a:p>
        </p:txBody>
      </p:sp>
      <p:sp>
        <p:nvSpPr>
          <p:cNvPr id="13" name="award-frame-11">
            <a:extLst xmlns:a="http://schemas.openxmlformats.org/drawingml/2006/main">
              <a:ext uri="{FF2B5EF4-FFF2-40B4-BE49-F238E27FC236}">
                <a16:creationId xmlns:a16="http://schemas.microsoft.com/office/drawing/2014/main" id="{D008A2FD-B422-4A95-9D5E-A55555DEF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371850"/>
            <a:ext cx="283845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1F5FA3"/>
            </a:solidFill>
            <a:prstDash val="solid"/>
          </a:ln>
        </p:spPr>
      </p:sp>
      <p:sp>
        <p:nvSpPr>
          <p:cNvPr id="14" name="award-code-11">
            <a:extLst xmlns:a="http://schemas.openxmlformats.org/drawingml/2006/main">
              <a:ext uri="{FF2B5EF4-FFF2-40B4-BE49-F238E27FC236}">
                <a16:creationId xmlns:a16="http://schemas.microsoft.com/office/drawing/2014/main" id="{C369670A-B5D9-401F-A93B-FFA0A4021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676650"/>
            <a:ext cx="24574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7500" b="1" i="0">
                <a:solidFill>
                  <a:srgbClr val="1F5FA3"/>
                </a:solidFill>
              </a:defRPr>
            </a:pPr>
            <a:r>
              <a:rPr sz="7500" b="1" i="0">
                <a:solidFill>
                  <a:srgbClr val="1F5FA3"/>
                </a:solidFill>
              </a:rPr>
              <a:t>02</a:t>
            </a:r>
          </a:p>
        </p:txBody>
      </p:sp>
      <p:sp>
        <p:nvSpPr>
          <p:cNvPr id="15" name="award-en-11">
            <a:extLst xmlns:a="http://schemas.openxmlformats.org/drawingml/2006/main">
              <a:ext uri="{FF2B5EF4-FFF2-40B4-BE49-F238E27FC236}">
                <a16:creationId xmlns:a16="http://schemas.microsoft.com/office/drawing/2014/main" id="{E715BB37-A090-4EAE-92C0-B051615FA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95300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BEST TECH CREATIVITY</a:t>
            </a:r>
          </a:p>
        </p:txBody>
      </p:sp>
      <p:sp>
        <p:nvSpPr>
          <p:cNvPr id="16" name="footer-rule-11">
            <a:extLst xmlns:a="http://schemas.openxmlformats.org/drawingml/2006/main">
              <a:ext uri="{FF2B5EF4-FFF2-40B4-BE49-F238E27FC236}">
                <a16:creationId xmlns:a16="http://schemas.microsoft.com/office/drawing/2014/main" id="{68920074-4A30-40C9-8297-7542769A0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ooter-event-11">
            <a:extLst xmlns:a="http://schemas.openxmlformats.org/drawingml/2006/main">
              <a:ext uri="{FF2B5EF4-FFF2-40B4-BE49-F238E27FC236}">
                <a16:creationId xmlns:a16="http://schemas.microsoft.com/office/drawing/2014/main" id="{E0C42D9C-E6EE-4387-AE2D-469142867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FAFAF"/>
                </a:solidFill>
              </a:defRPr>
            </a:pPr>
            <a:r>
              <a:rPr sz="825" b="1" i="0">
                <a:solidFill>
                  <a:srgbClr val="AFAFAF"/>
                </a:solidFill>
              </a:rPr>
              <a:t>XTF 夏季决赛 · 2026.08.23 · 哈尔滨工业大学（深圳）</a:t>
            </a:r>
          </a:p>
        </p:txBody>
      </p:sp>
      <p:sp>
        <p:nvSpPr>
          <p:cNvPr id="18" name="footer-site-11">
            <a:extLst xmlns:a="http://schemas.openxmlformats.org/drawingml/2006/main">
              <a:ext uri="{FF2B5EF4-FFF2-40B4-BE49-F238E27FC236}">
                <a16:creationId xmlns:a16="http://schemas.microsoft.com/office/drawing/2014/main" id="{CE8AE892-FBDE-43EA-B918-F18894C98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25696933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4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logo-carrier-12">
            <a:extLst xmlns:a="http://schemas.openxmlformats.org/drawingml/2006/main">
              <a:ext uri="{FF2B5EF4-FFF2-40B4-BE49-F238E27FC236}">
                <a16:creationId xmlns:a16="http://schemas.microsoft.com/office/drawing/2014/main" id="{882F6091-DF77-4740-A8A8-78AA7570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"/>
            <a:ext cx="2590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3cc59fe1d44fc4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3" name="section-12">
            <a:extLst xmlns:a="http://schemas.openxmlformats.org/drawingml/2006/main">
              <a:ext uri="{FF2B5EF4-FFF2-40B4-BE49-F238E27FC236}">
                <a16:creationId xmlns:a16="http://schemas.microsoft.com/office/drawing/2014/main" id="{D8CE7CFD-61C2-42AE-88D4-284852B8B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C8C8"/>
                </a:solidFill>
              </a:defRPr>
            </a:pPr>
            <a:r>
              <a:rPr sz="1050" b="1" i="0">
                <a:solidFill>
                  <a:srgbClr val="C8C8C8"/>
                </a:solidFill>
              </a:rPr>
              <a:t>FUTURE ENGINEER</a:t>
            </a:r>
          </a:p>
        </p:txBody>
      </p:sp>
      <p:sp>
        <p:nvSpPr>
          <p:cNvPr id="4" name="page-12">
            <a:extLst xmlns:a="http://schemas.openxmlformats.org/drawingml/2006/main">
              <a:ext uri="{FF2B5EF4-FFF2-40B4-BE49-F238E27FC236}">
                <a16:creationId xmlns:a16="http://schemas.microsoft.com/office/drawing/2014/main" id="{414132C6-FDE6-43A9-B171-A7A3C4FA0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12</a:t>
            </a:r>
          </a:p>
        </p:txBody>
      </p:sp>
      <p:sp>
        <p:nvSpPr>
          <p:cNvPr id="5" name="top-rule-12">
            <a:extLst xmlns:a="http://schemas.openxmlformats.org/drawingml/2006/main">
              <a:ext uri="{FF2B5EF4-FFF2-40B4-BE49-F238E27FC236}">
                <a16:creationId xmlns:a16="http://schemas.microsoft.com/office/drawing/2014/main" id="{20424D7D-B155-465B-B433-2CC72A253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ward-edge-12">
            <a:extLst xmlns:a="http://schemas.openxmlformats.org/drawingml/2006/main">
              <a:ext uri="{FF2B5EF4-FFF2-40B4-BE49-F238E27FC236}">
                <a16:creationId xmlns:a16="http://schemas.microsoft.com/office/drawing/2014/main" id="{7B9FE069-7B94-4490-8996-F36A040DC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award-label-12">
            <a:extLst xmlns:a="http://schemas.openxmlformats.org/drawingml/2006/main">
              <a:ext uri="{FF2B5EF4-FFF2-40B4-BE49-F238E27FC236}">
                <a16:creationId xmlns:a16="http://schemas.microsoft.com/office/drawing/2014/main" id="{1A0E4E46-E543-47CB-95DD-C886C9965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A51D18"/>
                </a:solidFill>
              </a:defRPr>
            </a:pPr>
            <a:r>
              <a:rPr sz="1275" b="1" i="0">
                <a:solidFill>
                  <a:srgbClr val="A51D18"/>
                </a:solidFill>
              </a:rPr>
              <a:t>AWARD</a:t>
            </a:r>
          </a:p>
        </p:txBody>
      </p:sp>
      <p:sp>
        <p:nvSpPr>
          <p:cNvPr id="8" name="award-title-12">
            <a:extLst xmlns:a="http://schemas.openxmlformats.org/drawingml/2006/main">
              <a:ext uri="{FF2B5EF4-FFF2-40B4-BE49-F238E27FC236}">
                <a16:creationId xmlns:a16="http://schemas.microsoft.com/office/drawing/2014/main" id="{AEB5CF58-4E76-4DEA-9B13-86F70A97E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9144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950" b="1" i="0">
                <a:solidFill>
                  <a:srgbClr val="FFFFFF"/>
                </a:solidFill>
              </a:defRPr>
            </a:pPr>
            <a:r>
              <a:rPr sz="4950" b="1" i="0">
                <a:solidFill>
                  <a:srgbClr val="FFFFFF"/>
                </a:solidFill>
              </a:rPr>
              <a:t>未来工程师奖</a:t>
            </a:r>
          </a:p>
        </p:txBody>
      </p:sp>
      <p:sp>
        <p:nvSpPr>
          <p:cNvPr id="9" name="award-rule-12">
            <a:extLst xmlns:a="http://schemas.openxmlformats.org/drawingml/2006/main">
              <a:ext uri="{FF2B5EF4-FFF2-40B4-BE49-F238E27FC236}">
                <a16:creationId xmlns:a16="http://schemas.microsoft.com/office/drawing/2014/main" id="{E119F951-A3AE-4E1A-9461-C3C6F7B65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ward-recipient-label-12">
            <a:extLst xmlns:a="http://schemas.openxmlformats.org/drawingml/2006/main">
              <a:ext uri="{FF2B5EF4-FFF2-40B4-BE49-F238E27FC236}">
                <a16:creationId xmlns:a16="http://schemas.microsoft.com/office/drawing/2014/main" id="{A8ABB8F9-4FDD-49BE-990A-160C76746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BDBDBD"/>
                </a:solidFill>
              </a:defRPr>
            </a:pPr>
            <a:r>
              <a:rPr sz="1575" b="1" i="0">
                <a:solidFill>
                  <a:srgbClr val="BDBDBD"/>
                </a:solidFill>
              </a:rPr>
              <a:t>获奖项目 / 团队</a:t>
            </a:r>
          </a:p>
        </p:txBody>
      </p:sp>
      <p:sp>
        <p:nvSpPr>
          <p:cNvPr id="11" name="award-recipient-12">
            <a:extLst xmlns:a="http://schemas.openxmlformats.org/drawingml/2006/main">
              <a:ext uri="{FF2B5EF4-FFF2-40B4-BE49-F238E27FC236}">
                <a16:creationId xmlns:a16="http://schemas.microsoft.com/office/drawing/2014/main" id="{0A07C7F7-555F-4868-AA64-883091E0B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695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650" b="1" i="0">
                <a:solidFill>
                  <a:srgbClr val="FFFFFF"/>
                </a:solidFill>
              </a:defRPr>
            </a:pPr>
            <a:r>
              <a:rPr sz="4650" b="1" i="0">
                <a:solidFill>
                  <a:srgbClr val="FFFFFF"/>
                </a:solidFill>
              </a:rPr>
              <a:t>[现场公布]</a:t>
            </a:r>
          </a:p>
        </p:txBody>
      </p:sp>
      <p:sp>
        <p:nvSpPr>
          <p:cNvPr id="12" name="award-note-12">
            <a:extLst xmlns:a="http://schemas.openxmlformats.org/drawingml/2006/main">
              <a:ext uri="{FF2B5EF4-FFF2-40B4-BE49-F238E27FC236}">
                <a16:creationId xmlns:a16="http://schemas.microsoft.com/office/drawing/2014/main" id="{938FB91A-7FFF-4899-B140-DA6FE49CD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647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BDBDBD"/>
                </a:solidFill>
              </a:defRPr>
            </a:pPr>
            <a:r>
              <a:rPr sz="1650" b="0" i="0">
                <a:solidFill>
                  <a:srgbClr val="BDBDBD"/>
                </a:solidFill>
              </a:rPr>
              <a:t>[奖项说明：由组委会确认]</a:t>
            </a:r>
          </a:p>
        </p:txBody>
      </p:sp>
      <p:sp>
        <p:nvSpPr>
          <p:cNvPr id="13" name="award-frame-12">
            <a:extLst xmlns:a="http://schemas.openxmlformats.org/drawingml/2006/main">
              <a:ext uri="{FF2B5EF4-FFF2-40B4-BE49-F238E27FC236}">
                <a16:creationId xmlns:a16="http://schemas.microsoft.com/office/drawing/2014/main" id="{0BDE02D7-AB73-4A84-B00F-8E68340F3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371850"/>
            <a:ext cx="283845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A51D18"/>
            </a:solidFill>
            <a:prstDash val="solid"/>
          </a:ln>
        </p:spPr>
      </p:sp>
      <p:sp>
        <p:nvSpPr>
          <p:cNvPr id="14" name="award-code-12">
            <a:extLst xmlns:a="http://schemas.openxmlformats.org/drawingml/2006/main">
              <a:ext uri="{FF2B5EF4-FFF2-40B4-BE49-F238E27FC236}">
                <a16:creationId xmlns:a16="http://schemas.microsoft.com/office/drawing/2014/main" id="{3C766177-7E5A-4BFB-A304-5CAA4FD1F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676650"/>
            <a:ext cx="24574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7500" b="1" i="0">
                <a:solidFill>
                  <a:srgbClr val="A51D18"/>
                </a:solidFill>
              </a:defRPr>
            </a:pPr>
            <a:r>
              <a:rPr sz="7500" b="1" i="0">
                <a:solidFill>
                  <a:srgbClr val="A51D18"/>
                </a:solidFill>
              </a:rPr>
              <a:t>03</a:t>
            </a:r>
          </a:p>
        </p:txBody>
      </p:sp>
      <p:sp>
        <p:nvSpPr>
          <p:cNvPr id="15" name="award-en-12">
            <a:extLst xmlns:a="http://schemas.openxmlformats.org/drawingml/2006/main">
              <a:ext uri="{FF2B5EF4-FFF2-40B4-BE49-F238E27FC236}">
                <a16:creationId xmlns:a16="http://schemas.microsoft.com/office/drawing/2014/main" id="{1F2F77B8-78E1-4FC1-8414-991F4A1A0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95300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FUTURE ENGINEER</a:t>
            </a:r>
          </a:p>
        </p:txBody>
      </p:sp>
      <p:sp>
        <p:nvSpPr>
          <p:cNvPr id="16" name="footer-rule-12">
            <a:extLst xmlns:a="http://schemas.openxmlformats.org/drawingml/2006/main">
              <a:ext uri="{FF2B5EF4-FFF2-40B4-BE49-F238E27FC236}">
                <a16:creationId xmlns:a16="http://schemas.microsoft.com/office/drawing/2014/main" id="{CC1F807E-C303-4C4C-9D75-40BDEE4E2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ooter-event-12">
            <a:extLst xmlns:a="http://schemas.openxmlformats.org/drawingml/2006/main">
              <a:ext uri="{FF2B5EF4-FFF2-40B4-BE49-F238E27FC236}">
                <a16:creationId xmlns:a16="http://schemas.microsoft.com/office/drawing/2014/main" id="{7A09A963-3669-4E5C-BE5C-8C7C191B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FAFAF"/>
                </a:solidFill>
              </a:defRPr>
            </a:pPr>
            <a:r>
              <a:rPr sz="825" b="1" i="0">
                <a:solidFill>
                  <a:srgbClr val="AFAFAF"/>
                </a:solidFill>
              </a:rPr>
              <a:t>XTF 夏季决赛 · 2026.08.23 · 哈尔滨工业大学（深圳）</a:t>
            </a:r>
          </a:p>
        </p:txBody>
      </p:sp>
      <p:sp>
        <p:nvSpPr>
          <p:cNvPr id="18" name="footer-site-12">
            <a:extLst xmlns:a="http://schemas.openxmlformats.org/drawingml/2006/main">
              <a:ext uri="{FF2B5EF4-FFF2-40B4-BE49-F238E27FC236}">
                <a16:creationId xmlns:a16="http://schemas.microsoft.com/office/drawing/2014/main" id="{8B4542B5-ABFF-4128-8139-96916A769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80434876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grid-v-0">
            <a:extLst xmlns:a="http://schemas.openxmlformats.org/drawingml/2006/main">
              <a:ext uri="{FF2B5EF4-FFF2-40B4-BE49-F238E27FC236}">
                <a16:creationId xmlns:a16="http://schemas.microsoft.com/office/drawing/2014/main" id="{45ED86BE-34AF-4404-9705-680CEA01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48">
            <a:extLst xmlns:a="http://schemas.openxmlformats.org/drawingml/2006/main">
              <a:ext uri="{FF2B5EF4-FFF2-40B4-BE49-F238E27FC236}">
                <a16:creationId xmlns:a16="http://schemas.microsoft.com/office/drawing/2014/main" id="{97A58A31-F4E8-4708-A0C6-7951F9AF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96">
            <a:extLst xmlns:a="http://schemas.openxmlformats.org/drawingml/2006/main">
              <a:ext uri="{FF2B5EF4-FFF2-40B4-BE49-F238E27FC236}">
                <a16:creationId xmlns:a16="http://schemas.microsoft.com/office/drawing/2014/main" id="{0B3C08A7-9C1D-4CED-BB0A-147AD792E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144">
            <a:extLst xmlns:a="http://schemas.openxmlformats.org/drawingml/2006/main">
              <a:ext uri="{FF2B5EF4-FFF2-40B4-BE49-F238E27FC236}">
                <a16:creationId xmlns:a16="http://schemas.microsoft.com/office/drawing/2014/main" id="{1D916CEC-4DB2-4FB1-86E2-BF3BD584D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192">
            <a:extLst xmlns:a="http://schemas.openxmlformats.org/drawingml/2006/main">
              <a:ext uri="{FF2B5EF4-FFF2-40B4-BE49-F238E27FC236}">
                <a16:creationId xmlns:a16="http://schemas.microsoft.com/office/drawing/2014/main" id="{5E1F10FD-D48B-43C7-B591-C3FA27708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240">
            <a:extLst xmlns:a="http://schemas.openxmlformats.org/drawingml/2006/main">
              <a:ext uri="{FF2B5EF4-FFF2-40B4-BE49-F238E27FC236}">
                <a16:creationId xmlns:a16="http://schemas.microsoft.com/office/drawing/2014/main" id="{422C7560-5AD0-4769-8DB3-4EBDDA230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288">
            <a:extLst xmlns:a="http://schemas.openxmlformats.org/drawingml/2006/main">
              <a:ext uri="{FF2B5EF4-FFF2-40B4-BE49-F238E27FC236}">
                <a16:creationId xmlns:a16="http://schemas.microsoft.com/office/drawing/2014/main" id="{C8BA99A6-0C73-4A51-8EA6-FF39542E5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336">
            <a:extLst xmlns:a="http://schemas.openxmlformats.org/drawingml/2006/main">
              <a:ext uri="{FF2B5EF4-FFF2-40B4-BE49-F238E27FC236}">
                <a16:creationId xmlns:a16="http://schemas.microsoft.com/office/drawing/2014/main" id="{095E1DFE-B06D-401D-B901-5B95142E0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384">
            <a:extLst xmlns:a="http://schemas.openxmlformats.org/drawingml/2006/main">
              <a:ext uri="{FF2B5EF4-FFF2-40B4-BE49-F238E27FC236}">
                <a16:creationId xmlns:a16="http://schemas.microsoft.com/office/drawing/2014/main" id="{55463A02-90FB-41C1-B385-C44842B82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432">
            <a:extLst xmlns:a="http://schemas.openxmlformats.org/drawingml/2006/main">
              <a:ext uri="{FF2B5EF4-FFF2-40B4-BE49-F238E27FC236}">
                <a16:creationId xmlns:a16="http://schemas.microsoft.com/office/drawing/2014/main" id="{005B0C47-7493-4296-97F9-6CB9B1498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480">
            <a:extLst xmlns:a="http://schemas.openxmlformats.org/drawingml/2006/main">
              <a:ext uri="{FF2B5EF4-FFF2-40B4-BE49-F238E27FC236}">
                <a16:creationId xmlns:a16="http://schemas.microsoft.com/office/drawing/2014/main" id="{2ECF05E8-F8D6-4BC1-A8FA-3BEDA4618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528">
            <a:extLst xmlns:a="http://schemas.openxmlformats.org/drawingml/2006/main">
              <a:ext uri="{FF2B5EF4-FFF2-40B4-BE49-F238E27FC236}">
                <a16:creationId xmlns:a16="http://schemas.microsoft.com/office/drawing/2014/main" id="{4A90BC84-DC70-4253-903B-9BDDA945B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576">
            <a:extLst xmlns:a="http://schemas.openxmlformats.org/drawingml/2006/main">
              <a:ext uri="{FF2B5EF4-FFF2-40B4-BE49-F238E27FC236}">
                <a16:creationId xmlns:a16="http://schemas.microsoft.com/office/drawing/2014/main" id="{0297D670-1093-4530-A0F3-02C6F1FDC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624">
            <a:extLst xmlns:a="http://schemas.openxmlformats.org/drawingml/2006/main">
              <a:ext uri="{FF2B5EF4-FFF2-40B4-BE49-F238E27FC236}">
                <a16:creationId xmlns:a16="http://schemas.microsoft.com/office/drawing/2014/main" id="{AB3D099E-CB3C-4A18-98E5-893CBC105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672">
            <a:extLst xmlns:a="http://schemas.openxmlformats.org/drawingml/2006/main">
              <a:ext uri="{FF2B5EF4-FFF2-40B4-BE49-F238E27FC236}">
                <a16:creationId xmlns:a16="http://schemas.microsoft.com/office/drawing/2014/main" id="{32951F1A-663E-4565-BFFD-62ABB8B6C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720">
            <a:extLst xmlns:a="http://schemas.openxmlformats.org/drawingml/2006/main">
              <a:ext uri="{FF2B5EF4-FFF2-40B4-BE49-F238E27FC236}">
                <a16:creationId xmlns:a16="http://schemas.microsoft.com/office/drawing/2014/main" id="{A6599C0B-CEAF-47C8-B6B8-FE4EA9259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768">
            <a:extLst xmlns:a="http://schemas.openxmlformats.org/drawingml/2006/main">
              <a:ext uri="{FF2B5EF4-FFF2-40B4-BE49-F238E27FC236}">
                <a16:creationId xmlns:a16="http://schemas.microsoft.com/office/drawing/2014/main" id="{7492200F-22BA-4D92-A74C-C00CEAB6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v-816">
            <a:extLst xmlns:a="http://schemas.openxmlformats.org/drawingml/2006/main">
              <a:ext uri="{FF2B5EF4-FFF2-40B4-BE49-F238E27FC236}">
                <a16:creationId xmlns:a16="http://schemas.microsoft.com/office/drawing/2014/main" id="{EEB3BA3A-4324-434D-9E72-B0F9AAE5A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v-864">
            <a:extLst xmlns:a="http://schemas.openxmlformats.org/drawingml/2006/main">
              <a:ext uri="{FF2B5EF4-FFF2-40B4-BE49-F238E27FC236}">
                <a16:creationId xmlns:a16="http://schemas.microsoft.com/office/drawing/2014/main" id="{2BBD9311-A8A5-471F-9A65-822FB726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v-912">
            <a:extLst xmlns:a="http://schemas.openxmlformats.org/drawingml/2006/main">
              <a:ext uri="{FF2B5EF4-FFF2-40B4-BE49-F238E27FC236}">
                <a16:creationId xmlns:a16="http://schemas.microsoft.com/office/drawing/2014/main" id="{DC5501FE-3681-4CB8-9552-F8A809FA8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v-960">
            <a:extLst xmlns:a="http://schemas.openxmlformats.org/drawingml/2006/main">
              <a:ext uri="{FF2B5EF4-FFF2-40B4-BE49-F238E27FC236}">
                <a16:creationId xmlns:a16="http://schemas.microsoft.com/office/drawing/2014/main" id="{D816AAFE-7206-464B-95D1-FCE606DA5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v-1008">
            <a:extLst xmlns:a="http://schemas.openxmlformats.org/drawingml/2006/main">
              <a:ext uri="{FF2B5EF4-FFF2-40B4-BE49-F238E27FC236}">
                <a16:creationId xmlns:a16="http://schemas.microsoft.com/office/drawing/2014/main" id="{83786279-083E-4E54-974A-81D9AC977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v-1056">
            <a:extLst xmlns:a="http://schemas.openxmlformats.org/drawingml/2006/main">
              <a:ext uri="{FF2B5EF4-FFF2-40B4-BE49-F238E27FC236}">
                <a16:creationId xmlns:a16="http://schemas.microsoft.com/office/drawing/2014/main" id="{BC818025-6D74-4567-AFA1-87EBA5C4C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v-1104">
            <a:extLst xmlns:a="http://schemas.openxmlformats.org/drawingml/2006/main">
              <a:ext uri="{FF2B5EF4-FFF2-40B4-BE49-F238E27FC236}">
                <a16:creationId xmlns:a16="http://schemas.microsoft.com/office/drawing/2014/main" id="{87B8309E-4EC0-4192-B02B-31DF386E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v-1152">
            <a:extLst xmlns:a="http://schemas.openxmlformats.org/drawingml/2006/main">
              <a:ext uri="{FF2B5EF4-FFF2-40B4-BE49-F238E27FC236}">
                <a16:creationId xmlns:a16="http://schemas.microsoft.com/office/drawing/2014/main" id="{96023E6E-1181-41C1-B431-F5E2A153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756919B3-84E7-431D-B9E9-A5949B381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v-1248">
            <a:extLst xmlns:a="http://schemas.openxmlformats.org/drawingml/2006/main">
              <a:ext uri="{FF2B5EF4-FFF2-40B4-BE49-F238E27FC236}">
                <a16:creationId xmlns:a16="http://schemas.microsoft.com/office/drawing/2014/main" id="{2837A446-A443-44AB-BB7D-72FAAA5C3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rid-h-0">
            <a:extLst xmlns:a="http://schemas.openxmlformats.org/drawingml/2006/main">
              <a:ext uri="{FF2B5EF4-FFF2-40B4-BE49-F238E27FC236}">
                <a16:creationId xmlns:a16="http://schemas.microsoft.com/office/drawing/2014/main" id="{53182A05-4CD2-455B-B580-9B78E1210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grid-h-48">
            <a:extLst xmlns:a="http://schemas.openxmlformats.org/drawingml/2006/main">
              <a:ext uri="{FF2B5EF4-FFF2-40B4-BE49-F238E27FC236}">
                <a16:creationId xmlns:a16="http://schemas.microsoft.com/office/drawing/2014/main" id="{8C21DA8C-F418-4F0B-BCF9-BA20411C6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grid-h-96">
            <a:extLst xmlns:a="http://schemas.openxmlformats.org/drawingml/2006/main">
              <a:ext uri="{FF2B5EF4-FFF2-40B4-BE49-F238E27FC236}">
                <a16:creationId xmlns:a16="http://schemas.microsoft.com/office/drawing/2014/main" id="{4C7CF36D-9D6A-4D03-BB27-E6C16DBD1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14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grid-h-144">
            <a:extLst xmlns:a="http://schemas.openxmlformats.org/drawingml/2006/main">
              <a:ext uri="{FF2B5EF4-FFF2-40B4-BE49-F238E27FC236}">
                <a16:creationId xmlns:a16="http://schemas.microsoft.com/office/drawing/2014/main" id="{E232EA4F-E794-4F63-9866-AC5A30D2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71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grid-h-192">
            <a:extLst xmlns:a="http://schemas.openxmlformats.org/drawingml/2006/main">
              <a:ext uri="{FF2B5EF4-FFF2-40B4-BE49-F238E27FC236}">
                <a16:creationId xmlns:a16="http://schemas.microsoft.com/office/drawing/2014/main" id="{5EADF5F9-99BF-4C94-AA82-EAD2791F1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28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rid-h-240">
            <a:extLst xmlns:a="http://schemas.openxmlformats.org/drawingml/2006/main">
              <a:ext uri="{FF2B5EF4-FFF2-40B4-BE49-F238E27FC236}">
                <a16:creationId xmlns:a16="http://schemas.microsoft.com/office/drawing/2014/main" id="{292943BE-414C-46EC-AC63-E78A0243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grid-h-288">
            <a:extLst xmlns:a="http://schemas.openxmlformats.org/drawingml/2006/main">
              <a:ext uri="{FF2B5EF4-FFF2-40B4-BE49-F238E27FC236}">
                <a16:creationId xmlns:a16="http://schemas.microsoft.com/office/drawing/2014/main" id="{A9F9C061-A782-4D8B-90D8-836BB7B9E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743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grid-h-336">
            <a:extLst xmlns:a="http://schemas.openxmlformats.org/drawingml/2006/main">
              <a:ext uri="{FF2B5EF4-FFF2-40B4-BE49-F238E27FC236}">
                <a16:creationId xmlns:a16="http://schemas.microsoft.com/office/drawing/2014/main" id="{C247B0C7-25D4-48D2-A911-E03EDFA8A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200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grid-h-384">
            <a:extLst xmlns:a="http://schemas.openxmlformats.org/drawingml/2006/main">
              <a:ext uri="{FF2B5EF4-FFF2-40B4-BE49-F238E27FC236}">
                <a16:creationId xmlns:a16="http://schemas.microsoft.com/office/drawing/2014/main" id="{5F632513-AA81-483F-8419-E36299C15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657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grid-h-432">
            <a:extLst xmlns:a="http://schemas.openxmlformats.org/drawingml/2006/main">
              <a:ext uri="{FF2B5EF4-FFF2-40B4-BE49-F238E27FC236}">
                <a16:creationId xmlns:a16="http://schemas.microsoft.com/office/drawing/2014/main" id="{03A63F96-1D8A-4CE5-8A7C-915CB3E9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14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grid-h-480">
            <a:extLst xmlns:a="http://schemas.openxmlformats.org/drawingml/2006/main">
              <a:ext uri="{FF2B5EF4-FFF2-40B4-BE49-F238E27FC236}">
                <a16:creationId xmlns:a16="http://schemas.microsoft.com/office/drawing/2014/main" id="{CD17B6A8-AD37-42B0-A5AB-57A1853E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grid-h-528">
            <a:extLst xmlns:a="http://schemas.openxmlformats.org/drawingml/2006/main">
              <a:ext uri="{FF2B5EF4-FFF2-40B4-BE49-F238E27FC236}">
                <a16:creationId xmlns:a16="http://schemas.microsoft.com/office/drawing/2014/main" id="{6A1E5C31-4749-466B-B2E8-7CDDDF5AC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grid-h-576">
            <a:extLst xmlns:a="http://schemas.openxmlformats.org/drawingml/2006/main">
              <a:ext uri="{FF2B5EF4-FFF2-40B4-BE49-F238E27FC236}">
                <a16:creationId xmlns:a16="http://schemas.microsoft.com/office/drawing/2014/main" id="{6D1A7CBE-DE38-484A-99C6-F31C68932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486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grid-h-624">
            <a:extLst xmlns:a="http://schemas.openxmlformats.org/drawingml/2006/main">
              <a:ext uri="{FF2B5EF4-FFF2-40B4-BE49-F238E27FC236}">
                <a16:creationId xmlns:a16="http://schemas.microsoft.com/office/drawing/2014/main" id="{2B9DEA22-A4F0-4F4A-BA1C-30254FBBF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943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grid-h-672">
            <a:extLst xmlns:a="http://schemas.openxmlformats.org/drawingml/2006/main">
              <a:ext uri="{FF2B5EF4-FFF2-40B4-BE49-F238E27FC236}">
                <a16:creationId xmlns:a16="http://schemas.microsoft.com/office/drawing/2014/main" id="{CE40D880-795D-4280-8DDE-6E89994A0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grid-h-720">
            <a:extLst xmlns:a="http://schemas.openxmlformats.org/drawingml/2006/main">
              <a:ext uri="{FF2B5EF4-FFF2-40B4-BE49-F238E27FC236}">
                <a16:creationId xmlns:a16="http://schemas.microsoft.com/office/drawing/2014/main" id="{17BAFBD2-8925-433E-8993-2E937480D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lose-red-edge">
            <a:extLst xmlns:a="http://schemas.openxmlformats.org/drawingml/2006/main">
              <a:ext uri="{FF2B5EF4-FFF2-40B4-BE49-F238E27FC236}">
                <a16:creationId xmlns:a16="http://schemas.microsoft.com/office/drawing/2014/main" id="{C0E97C09-DFCE-4D05-987D-F361E71F0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7506af02794c5e"/>
          <a:stretch xmlns:a="http://schemas.openxmlformats.org/drawingml/2006/main"/>
        </p:blipFill>
        <p:spPr>
          <a:xfrm xmlns:a="http://schemas.openxmlformats.org/drawingml/2006/main">
            <a:off x="694510" y="400050"/>
            <a:ext cx="2935331" cy="628650"/>
          </a:xfrm>
          <a:prstGeom xmlns:a="http://schemas.openxmlformats.org/drawingml/2006/main" prst="rect">
            <a:avLst/>
          </a:prstGeom>
        </p:spPr>
      </p:pic>
      <p:sp>
        <p:nvSpPr>
          <p:cNvPr id="46" name="close-line-1">
            <a:extLst xmlns:a="http://schemas.openxmlformats.org/drawingml/2006/main">
              <a:ext uri="{FF2B5EF4-FFF2-40B4-BE49-F238E27FC236}">
                <a16:creationId xmlns:a16="http://schemas.microsoft.com/office/drawing/2014/main" id="{8118D19C-36B7-4EEE-88A4-7BB8E8BE7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191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500" b="1" i="0">
                <a:solidFill>
                  <a:srgbClr val="040000"/>
                </a:solidFill>
              </a:defRPr>
            </a:pPr>
            <a:r>
              <a:rPr sz="4500" b="1" i="0">
                <a:solidFill>
                  <a:srgbClr val="040000"/>
                </a:solidFill>
              </a:rPr>
              <a:t>让今天的想法，</a:t>
            </a:r>
          </a:p>
        </p:txBody>
      </p:sp>
      <p:sp>
        <p:nvSpPr>
          <p:cNvPr id="47" name="close-line-2">
            <a:extLst xmlns:a="http://schemas.openxmlformats.org/drawingml/2006/main">
              <a:ext uri="{FF2B5EF4-FFF2-40B4-BE49-F238E27FC236}">
                <a16:creationId xmlns:a16="http://schemas.microsoft.com/office/drawing/2014/main" id="{8A7DFD1D-4868-47AF-9F9C-7A2A392E7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8572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5100" b="1" i="0">
                <a:solidFill>
                  <a:srgbClr val="DC2721"/>
                </a:solidFill>
              </a:defRPr>
            </a:pPr>
            <a:r>
              <a:rPr sz="5100" b="1" i="0">
                <a:solidFill>
                  <a:srgbClr val="DC2721"/>
                </a:solidFill>
              </a:rPr>
              <a:t>走向下一次验证。</a:t>
            </a:r>
          </a:p>
        </p:txBody>
      </p:sp>
      <p:sp>
        <p:nvSpPr>
          <p:cNvPr id="48" name="close-rule">
            <a:extLst xmlns:a="http://schemas.openxmlformats.org/drawingml/2006/main">
              <a:ext uri="{FF2B5EF4-FFF2-40B4-BE49-F238E27FC236}">
                <a16:creationId xmlns:a16="http://schemas.microsoft.com/office/drawing/2014/main" id="{03945C96-0002-4243-9846-16F66AE1A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lose-event">
            <a:extLst xmlns:a="http://schemas.openxmlformats.org/drawingml/2006/main">
              <a:ext uri="{FF2B5EF4-FFF2-40B4-BE49-F238E27FC236}">
                <a16:creationId xmlns:a16="http://schemas.microsoft.com/office/drawing/2014/main" id="{B1E6B4AB-145D-4053-BBAC-323177A7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723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025" b="1" i="0">
                <a:solidFill>
                  <a:srgbClr val="040000"/>
                </a:solidFill>
              </a:defRPr>
            </a:pPr>
            <a:r>
              <a:rPr sz="2025" b="1" i="0">
                <a:solidFill>
                  <a:srgbClr val="040000"/>
                </a:solidFill>
              </a:rPr>
              <a:t>XTF 亚太科技创新大赛 · 夏季决赛</a:t>
            </a:r>
          </a:p>
        </p:txBody>
      </p:sp>
      <p:sp>
        <p:nvSpPr>
          <p:cNvPr id="50" name="close-meta">
            <a:extLst xmlns:a="http://schemas.openxmlformats.org/drawingml/2006/main">
              <a:ext uri="{FF2B5EF4-FFF2-40B4-BE49-F238E27FC236}">
                <a16:creationId xmlns:a16="http://schemas.microsoft.com/office/drawing/2014/main" id="{DF0EB81B-A0DA-466A-A21C-7BEB40224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96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666666"/>
                </a:solidFill>
              </a:defRPr>
            </a:pPr>
            <a:r>
              <a:rPr sz="1500" b="0" i="0">
                <a:solidFill>
                  <a:srgbClr val="666666"/>
                </a:solidFill>
              </a:rPr>
              <a:t>2026年8月23日  ·  哈尔滨工业大学（深圳）</a:t>
            </a:r>
          </a:p>
        </p:txBody>
      </p:sp>
      <p:sp>
        <p:nvSpPr>
          <p:cNvPr id="51" name="close-site">
            <a:extLst xmlns:a="http://schemas.openxmlformats.org/drawingml/2006/main">
              <a:ext uri="{FF2B5EF4-FFF2-40B4-BE49-F238E27FC236}">
                <a16:creationId xmlns:a16="http://schemas.microsoft.com/office/drawing/2014/main" id="{017FF603-6FEB-41B0-8C4F-CE3B848B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40000"/>
                </a:solidFill>
              </a:defRPr>
            </a:pPr>
            <a:r>
              <a:rPr sz="1350" b="1" i="0">
                <a:solidFill>
                  <a:srgbClr val="040000"/>
                </a:solidFill>
              </a:rPr>
              <a:t>承办机构：博格港湾青少年智能科技成长中心</a:t>
            </a:r>
          </a:p>
        </p:txBody>
      </p:sp>
      <p:sp>
        <p:nvSpPr>
          <p:cNvPr id="52" name="close-frame">
            <a:extLst xmlns:a="http://schemas.openxmlformats.org/drawingml/2006/main">
              <a:ext uri="{FF2B5EF4-FFF2-40B4-BE49-F238E27FC236}">
                <a16:creationId xmlns:a16="http://schemas.microsoft.com/office/drawing/2014/main" id="{17277CBA-682D-4380-BEFE-1756BBC0F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428750"/>
            <a:ext cx="215265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040000"/>
            </a:solidFill>
            <a:prstDash val="solid"/>
          </a:ln>
        </p:spPr>
      </p:sp>
      <p:sp>
        <p:nvSpPr>
          <p:cNvPr id="53" name="close-signal">
            <a:extLst xmlns:a="http://schemas.openxmlformats.org/drawingml/2006/main">
              <a:ext uri="{FF2B5EF4-FFF2-40B4-BE49-F238E27FC236}">
                <a16:creationId xmlns:a16="http://schemas.microsoft.com/office/drawing/2014/main" id="{5071B774-F00A-4B20-B379-457105C3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990600"/>
            <a:ext cx="7620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close-code">
            <a:extLst xmlns:a="http://schemas.openxmlformats.org/drawingml/2006/main">
              <a:ext uri="{FF2B5EF4-FFF2-40B4-BE49-F238E27FC236}">
                <a16:creationId xmlns:a16="http://schemas.microsoft.com/office/drawing/2014/main" id="{290D3388-A22A-4D15-84AB-4B0D55348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076700"/>
            <a:ext cx="238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5250" b="1" i="0">
                <a:solidFill>
                  <a:srgbClr val="040000"/>
                </a:solidFill>
              </a:defRPr>
            </a:pPr>
            <a:r>
              <a:rPr sz="5250" b="1" i="0">
                <a:solidFill>
                  <a:srgbClr val="040000"/>
                </a:solidFill>
              </a:rPr>
              <a:t>XTF</a:t>
            </a:r>
          </a:p>
        </p:txBody>
      </p:sp>
    </p:spTree>
    <p:extLst>
      <p:ext uri="{BB962C8B-B14F-4D97-AF65-F5344CB8AC3E}">
        <p14:creationId xmlns:p14="http://schemas.microsoft.com/office/powerpoint/2010/main" val="20558971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358b101f544ce2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2" name="section-2">
            <a:extLst xmlns:a="http://schemas.openxmlformats.org/drawingml/2006/main">
              <a:ext uri="{FF2B5EF4-FFF2-40B4-BE49-F238E27FC236}">
                <a16:creationId xmlns:a16="http://schemas.microsoft.com/office/drawing/2014/main" id="{F4443F35-4CB6-4F53-B87F-6D722C3AF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XTF 项目介绍</a:t>
            </a:r>
          </a:p>
        </p:txBody>
      </p:sp>
      <p:sp>
        <p:nvSpPr>
          <p:cNvPr id="3" name="page-2">
            <a:extLst xmlns:a="http://schemas.openxmlformats.org/drawingml/2006/main">
              <a:ext uri="{FF2B5EF4-FFF2-40B4-BE49-F238E27FC236}">
                <a16:creationId xmlns:a16="http://schemas.microsoft.com/office/drawing/2014/main" id="{68299230-B935-4B04-BCA9-45FBDF20B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02</a:t>
            </a:r>
          </a:p>
        </p:txBody>
      </p:sp>
      <p:sp>
        <p:nvSpPr>
          <p:cNvPr id="4" name="top-rule-2">
            <a:extLst xmlns:a="http://schemas.openxmlformats.org/drawingml/2006/main">
              <a:ext uri="{FF2B5EF4-FFF2-40B4-BE49-F238E27FC236}">
                <a16:creationId xmlns:a16="http://schemas.microsoft.com/office/drawing/2014/main" id="{263A7430-936C-4BAD-821E-075F2928D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tage-title">
            <a:extLst xmlns:a="http://schemas.openxmlformats.org/drawingml/2006/main">
              <a:ext uri="{FF2B5EF4-FFF2-40B4-BE49-F238E27FC236}">
                <a16:creationId xmlns:a16="http://schemas.microsoft.com/office/drawing/2014/main" id="{838DF32D-1D6A-4BA6-BD41-223335710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040000"/>
                </a:solidFill>
              </a:defRPr>
            </a:pPr>
            <a:r>
              <a:rPr sz="3450" b="1" i="0">
                <a:solidFill>
                  <a:srgbClr val="040000"/>
                </a:solidFill>
              </a:rPr>
              <a:t>让创新被看见，也被清楚地说明。</a:t>
            </a:r>
          </a:p>
        </p:txBody>
      </p:sp>
      <p:sp>
        <p:nvSpPr>
          <p:cNvPr id="6" name="stage-subtitle">
            <a:extLst xmlns:a="http://schemas.openxmlformats.org/drawingml/2006/main">
              <a:ext uri="{FF2B5EF4-FFF2-40B4-BE49-F238E27FC236}">
                <a16:creationId xmlns:a16="http://schemas.microsoft.com/office/drawing/2014/main" id="{F4B69028-6E4C-4F80-9A91-258EBA768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666666"/>
                </a:solidFill>
              </a:defRPr>
            </a:pPr>
            <a:r>
              <a:rPr sz="1650" b="0" i="0">
                <a:solidFill>
                  <a:srgbClr val="666666"/>
                </a:solidFill>
              </a:rPr>
              <a:t>本场聚焦四个路演项目：从真实问题出发，呈现技术方案与未来可能性。</a:t>
            </a:r>
          </a:p>
        </p:txBody>
      </p:sp>
      <p:sp>
        <p:nvSpPr>
          <p:cNvPr id="7" name="intro-rule">
            <a:extLst xmlns:a="http://schemas.openxmlformats.org/drawingml/2006/main">
              <a:ext uri="{FF2B5EF4-FFF2-40B4-BE49-F238E27FC236}">
                <a16:creationId xmlns:a16="http://schemas.microsoft.com/office/drawing/2014/main" id="{875D4D42-08B7-450D-BD4F-2ACF67F73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intro-num-0">
            <a:extLst xmlns:a="http://schemas.openxmlformats.org/drawingml/2006/main">
              <a:ext uri="{FF2B5EF4-FFF2-40B4-BE49-F238E27FC236}">
                <a16:creationId xmlns:a16="http://schemas.microsoft.com/office/drawing/2014/main" id="{66D5A1A8-848C-4568-9508-E46455FEC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 i="0">
                <a:solidFill>
                  <a:srgbClr val="DC2721"/>
                </a:solidFill>
              </a:defRPr>
            </a:pPr>
            <a:r>
              <a:rPr sz="2550" b="1" i="0">
                <a:solidFill>
                  <a:srgbClr val="DC2721"/>
                </a:solidFill>
              </a:rPr>
              <a:t>01</a:t>
            </a:r>
          </a:p>
        </p:txBody>
      </p:sp>
      <p:sp>
        <p:nvSpPr>
          <p:cNvPr id="9" name="intro-title-0">
            <a:extLst xmlns:a="http://schemas.openxmlformats.org/drawingml/2006/main">
              <a:ext uri="{FF2B5EF4-FFF2-40B4-BE49-F238E27FC236}">
                <a16:creationId xmlns:a16="http://schemas.microsoft.com/office/drawing/2014/main" id="{D6CF3286-7802-49CA-BE99-09F2EA475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1242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40000"/>
                </a:solidFill>
              </a:defRPr>
            </a:pPr>
            <a:r>
              <a:rPr sz="2100" b="1" i="0">
                <a:solidFill>
                  <a:srgbClr val="040000"/>
                </a:solidFill>
              </a:rPr>
              <a:t>真实问题</a:t>
            </a:r>
          </a:p>
        </p:txBody>
      </p:sp>
      <p:sp>
        <p:nvSpPr>
          <p:cNvPr id="10" name="intro-copy-0">
            <a:extLst xmlns:a="http://schemas.openxmlformats.org/drawingml/2006/main">
              <a:ext uri="{FF2B5EF4-FFF2-40B4-BE49-F238E27FC236}">
                <a16:creationId xmlns:a16="http://schemas.microsoft.com/office/drawing/2014/main" id="{8F325A8C-5230-4E77-BA35-11E244AA5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152775"/>
            <a:ext cx="638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1A1A1A"/>
                </a:solidFill>
              </a:defRPr>
            </a:pPr>
            <a:r>
              <a:rPr sz="1650" b="0" i="0">
                <a:solidFill>
                  <a:srgbClr val="1A1A1A"/>
                </a:solidFill>
              </a:rPr>
              <a:t>从具体场景出发，而不是从概念出发。</a:t>
            </a:r>
          </a:p>
        </p:txBody>
      </p:sp>
      <p:sp>
        <p:nvSpPr>
          <p:cNvPr id="11" name="intro-line-0">
            <a:extLst xmlns:a="http://schemas.openxmlformats.org/drawingml/2006/main">
              <a:ext uri="{FF2B5EF4-FFF2-40B4-BE49-F238E27FC236}">
                <a16:creationId xmlns:a16="http://schemas.microsoft.com/office/drawing/2014/main" id="{F3670524-CEF5-4032-86CD-68AE19967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57600"/>
            <a:ext cx="878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ntro-num-1">
            <a:extLst xmlns:a="http://schemas.openxmlformats.org/drawingml/2006/main">
              <a:ext uri="{FF2B5EF4-FFF2-40B4-BE49-F238E27FC236}">
                <a16:creationId xmlns:a16="http://schemas.microsoft.com/office/drawing/2014/main" id="{2F2D50E8-E034-4B98-AE84-1CC4930FD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 i="0">
                <a:solidFill>
                  <a:srgbClr val="DC2721"/>
                </a:solidFill>
              </a:defRPr>
            </a:pPr>
            <a:r>
              <a:rPr sz="2550" b="1" i="0">
                <a:solidFill>
                  <a:srgbClr val="DC2721"/>
                </a:solidFill>
              </a:rPr>
              <a:t>02</a:t>
            </a:r>
          </a:p>
        </p:txBody>
      </p:sp>
      <p:sp>
        <p:nvSpPr>
          <p:cNvPr id="13" name="intro-title-1">
            <a:extLst xmlns:a="http://schemas.openxmlformats.org/drawingml/2006/main">
              <a:ext uri="{FF2B5EF4-FFF2-40B4-BE49-F238E27FC236}">
                <a16:creationId xmlns:a16="http://schemas.microsoft.com/office/drawing/2014/main" id="{33077EA1-59F6-41E4-98BE-3D5300CE5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005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40000"/>
                </a:solidFill>
              </a:defRPr>
            </a:pPr>
            <a:r>
              <a:rPr sz="2100" b="1" i="0">
                <a:solidFill>
                  <a:srgbClr val="040000"/>
                </a:solidFill>
              </a:rPr>
              <a:t>技术表达</a:t>
            </a:r>
          </a:p>
        </p:txBody>
      </p:sp>
      <p:sp>
        <p:nvSpPr>
          <p:cNvPr id="14" name="intro-copy-1">
            <a:extLst xmlns:a="http://schemas.openxmlformats.org/drawingml/2006/main">
              <a:ext uri="{FF2B5EF4-FFF2-40B4-BE49-F238E27FC236}">
                <a16:creationId xmlns:a16="http://schemas.microsoft.com/office/drawing/2014/main" id="{4A10424A-E689-4630-B87A-3B9AC834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029075"/>
            <a:ext cx="638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1A1A1A"/>
                </a:solidFill>
              </a:defRPr>
            </a:pPr>
            <a:r>
              <a:rPr sz="1650" b="0" i="0">
                <a:solidFill>
                  <a:srgbClr val="1A1A1A"/>
                </a:solidFill>
              </a:rPr>
              <a:t>把方案讲清楚，让现场能够理解与追问。</a:t>
            </a:r>
          </a:p>
        </p:txBody>
      </p:sp>
      <p:sp>
        <p:nvSpPr>
          <p:cNvPr id="15" name="intro-line-1">
            <a:extLst xmlns:a="http://schemas.openxmlformats.org/drawingml/2006/main">
              <a:ext uri="{FF2B5EF4-FFF2-40B4-BE49-F238E27FC236}">
                <a16:creationId xmlns:a16="http://schemas.microsoft.com/office/drawing/2014/main" id="{70358F88-0EC8-47AA-AE96-8F8EF8B08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33900"/>
            <a:ext cx="878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intro-num-2">
            <a:extLst xmlns:a="http://schemas.openxmlformats.org/drawingml/2006/main">
              <a:ext uri="{FF2B5EF4-FFF2-40B4-BE49-F238E27FC236}">
                <a16:creationId xmlns:a16="http://schemas.microsoft.com/office/drawing/2014/main" id="{3759122E-E47F-4DA2-9E91-B94D3611C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 i="0">
                <a:solidFill>
                  <a:srgbClr val="DC2721"/>
                </a:solidFill>
              </a:defRPr>
            </a:pPr>
            <a:r>
              <a:rPr sz="2550" b="1" i="0">
                <a:solidFill>
                  <a:srgbClr val="DC2721"/>
                </a:solidFill>
              </a:rPr>
              <a:t>03</a:t>
            </a:r>
          </a:p>
        </p:txBody>
      </p:sp>
      <p:sp>
        <p:nvSpPr>
          <p:cNvPr id="17" name="intro-title-2">
            <a:extLst xmlns:a="http://schemas.openxmlformats.org/drawingml/2006/main">
              <a:ext uri="{FF2B5EF4-FFF2-40B4-BE49-F238E27FC236}">
                <a16:creationId xmlns:a16="http://schemas.microsoft.com/office/drawing/2014/main" id="{991E2CD3-BF32-477C-BA5C-6FA49E1DE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8768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40000"/>
                </a:solidFill>
              </a:defRPr>
            </a:pPr>
            <a:r>
              <a:rPr sz="2100" b="1" i="0">
                <a:solidFill>
                  <a:srgbClr val="040000"/>
                </a:solidFill>
              </a:rPr>
              <a:t>现场验证</a:t>
            </a:r>
          </a:p>
        </p:txBody>
      </p:sp>
      <p:sp>
        <p:nvSpPr>
          <p:cNvPr id="18" name="intro-copy-2">
            <a:extLst xmlns:a="http://schemas.openxmlformats.org/drawingml/2006/main">
              <a:ext uri="{FF2B5EF4-FFF2-40B4-BE49-F238E27FC236}">
                <a16:creationId xmlns:a16="http://schemas.microsoft.com/office/drawing/2014/main" id="{8C83CF5A-09AD-48A8-93C7-737ED5EBB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905375"/>
            <a:ext cx="638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1A1A1A"/>
                </a:solidFill>
              </a:defRPr>
            </a:pPr>
            <a:r>
              <a:rPr sz="1650" b="0" i="0">
                <a:solidFill>
                  <a:srgbClr val="1A1A1A"/>
                </a:solidFill>
              </a:rPr>
              <a:t>以展示、材料和可核验信息支持判断。</a:t>
            </a:r>
          </a:p>
        </p:txBody>
      </p:sp>
      <p:sp>
        <p:nvSpPr>
          <p:cNvPr id="19" name="intro-line-2">
            <a:extLst xmlns:a="http://schemas.openxmlformats.org/drawingml/2006/main">
              <a:ext uri="{FF2B5EF4-FFF2-40B4-BE49-F238E27FC236}">
                <a16:creationId xmlns:a16="http://schemas.microsoft.com/office/drawing/2014/main" id="{725AEDFE-7450-47C8-8758-978386413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10200"/>
            <a:ext cx="878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intro-disclaimer">
            <a:extLst xmlns:a="http://schemas.openxmlformats.org/drawingml/2006/main">
              <a:ext uri="{FF2B5EF4-FFF2-40B4-BE49-F238E27FC236}">
                <a16:creationId xmlns:a16="http://schemas.microsoft.com/office/drawing/2014/main" id="{6129BD5D-9D2C-43A7-B55C-1864C51D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比赛时间：2026年8月23日  ·  举办地址：哈尔滨工业大学（深圳）</a:t>
            </a:r>
          </a:p>
          <a:p xmlns:a="http://schemas.openxmlformats.org/drawingml/2006/main">
            <a:pPr algn="l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承办机构：博格港湾青少年智能科技成长中心</a:t>
            </a:r>
          </a:p>
        </p:txBody>
      </p:sp>
      <p:sp>
        <p:nvSpPr>
          <p:cNvPr id="21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CC4D75F8-2DE1-4338-BCA9-77F7EAB17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footer-event-2">
            <a:extLst xmlns:a="http://schemas.openxmlformats.org/drawingml/2006/main">
              <a:ext uri="{FF2B5EF4-FFF2-40B4-BE49-F238E27FC236}">
                <a16:creationId xmlns:a16="http://schemas.microsoft.com/office/drawing/2014/main" id="{A9ED3E32-AB49-4A9F-ADAE-F3AA53542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66666"/>
                </a:solidFill>
              </a:defRPr>
            </a:pPr>
            <a:r>
              <a:rPr sz="825" b="1" i="0">
                <a:solidFill>
                  <a:srgbClr val="666666"/>
                </a:solidFill>
              </a:rPr>
              <a:t>XTF 夏季决赛 · 2026.08.23 · 哈尔滨工业大学（深圳）</a:t>
            </a:r>
          </a:p>
        </p:txBody>
      </p:sp>
      <p:sp>
        <p:nvSpPr>
          <p:cNvPr id="23" name="footer-site-2">
            <a:extLst xmlns:a="http://schemas.openxmlformats.org/drawingml/2006/main">
              <a:ext uri="{FF2B5EF4-FFF2-40B4-BE49-F238E27FC236}">
                <a16:creationId xmlns:a16="http://schemas.microsoft.com/office/drawing/2014/main" id="{CE12F623-6B10-4B51-B8F3-B22AAE81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040000"/>
                </a:solidFill>
              </a:defRPr>
            </a:pPr>
            <a:r>
              <a:rPr sz="825" b="1" i="0">
                <a:solidFill>
                  <a:srgbClr val="040000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9933083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4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logo-carrier-3">
            <a:extLst xmlns:a="http://schemas.openxmlformats.org/drawingml/2006/main">
              <a:ext uri="{FF2B5EF4-FFF2-40B4-BE49-F238E27FC236}">
                <a16:creationId xmlns:a16="http://schemas.microsoft.com/office/drawing/2014/main" id="{4F45D8DA-D63B-4D4D-AE5D-97D69B795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"/>
            <a:ext cx="2590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a99b26184f4550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3" name="section-3">
            <a:extLst xmlns:a="http://schemas.openxmlformats.org/drawingml/2006/main">
              <a:ext uri="{FF2B5EF4-FFF2-40B4-BE49-F238E27FC236}">
                <a16:creationId xmlns:a16="http://schemas.microsoft.com/office/drawing/2014/main" id="{F2CC2FB0-9F5D-44C7-BD34-E5E878A89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C8C8"/>
                </a:solidFill>
              </a:defRPr>
            </a:pPr>
            <a:r>
              <a:rPr sz="1050" b="1" i="0">
                <a:solidFill>
                  <a:srgbClr val="C8C8C8"/>
                </a:solidFill>
              </a:rPr>
              <a:t>FINAL SHOWCASE</a:t>
            </a:r>
          </a:p>
        </p:txBody>
      </p:sp>
      <p:sp>
        <p:nvSpPr>
          <p:cNvPr id="4" name="page-3">
            <a:extLst xmlns:a="http://schemas.openxmlformats.org/drawingml/2006/main">
              <a:ext uri="{FF2B5EF4-FFF2-40B4-BE49-F238E27FC236}">
                <a16:creationId xmlns:a16="http://schemas.microsoft.com/office/drawing/2014/main" id="{1DB03444-F23D-4BAF-AAC1-E8E896A8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03</a:t>
            </a:r>
          </a:p>
        </p:txBody>
      </p:sp>
      <p:sp>
        <p:nvSpPr>
          <p:cNvPr id="5" name="top-rule-3">
            <a:extLst xmlns:a="http://schemas.openxmlformats.org/drawingml/2006/main">
              <a:ext uri="{FF2B5EF4-FFF2-40B4-BE49-F238E27FC236}">
                <a16:creationId xmlns:a16="http://schemas.microsoft.com/office/drawing/2014/main" id="{AD2BE9E3-3DE5-493E-8C02-D81FE20A2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age-title">
            <a:extLst xmlns:a="http://schemas.openxmlformats.org/drawingml/2006/main">
              <a:ext uri="{FF2B5EF4-FFF2-40B4-BE49-F238E27FC236}">
                <a16:creationId xmlns:a16="http://schemas.microsoft.com/office/drawing/2014/main" id="{5A715A0E-9A00-456B-9147-15148A872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今天，四个项目回答四个现实命题。</a:t>
            </a:r>
          </a:p>
        </p:txBody>
      </p:sp>
      <p:sp>
        <p:nvSpPr>
          <p:cNvPr id="7" name="stage-subtitle">
            <a:extLst xmlns:a="http://schemas.openxmlformats.org/drawingml/2006/main">
              <a:ext uri="{FF2B5EF4-FFF2-40B4-BE49-F238E27FC236}">
                <a16:creationId xmlns:a16="http://schemas.microsoft.com/office/drawing/2014/main" id="{4B50C32E-18C8-46E0-95BA-CB7B43DF2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C8C8C8"/>
                </a:solidFill>
              </a:defRPr>
            </a:pPr>
            <a:r>
              <a:rPr sz="1650" b="0" i="0">
                <a:solidFill>
                  <a:srgbClr val="C8C8C8"/>
                </a:solidFill>
              </a:rPr>
              <a:t>安全、味觉、记忆与书写——技术从生活中的具体问题开始。</a:t>
            </a:r>
          </a:p>
        </p:txBody>
      </p:sp>
      <p:sp>
        <p:nvSpPr>
          <p:cNvPr id="8" name="map-block-0">
            <a:extLst xmlns:a="http://schemas.openxmlformats.org/drawingml/2006/main">
              <a:ext uri="{FF2B5EF4-FFF2-40B4-BE49-F238E27FC236}">
                <a16:creationId xmlns:a16="http://schemas.microsoft.com/office/drawing/2014/main" id="{3457F911-505D-4663-ABA2-E90B715E8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24384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4"/>
          </a:solidFill>
          <a:ln xmlns:a="http://schemas.openxmlformats.org/drawingml/2006/main" w="19050">
            <a:solidFill>
              <a:srgbClr val="444444"/>
            </a:solidFill>
            <a:prstDash val="solid"/>
          </a:ln>
        </p:spPr>
      </p:sp>
      <p:sp>
        <p:nvSpPr>
          <p:cNvPr id="9" name="map-num-0">
            <a:extLst xmlns:a="http://schemas.openxmlformats.org/drawingml/2006/main">
              <a:ext uri="{FF2B5EF4-FFF2-40B4-BE49-F238E27FC236}">
                <a16:creationId xmlns:a16="http://schemas.microsoft.com/office/drawing/2014/main" id="{FD66C7F6-FEA4-47F8-A501-9BE0F8E31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670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DC2721"/>
                </a:solidFill>
              </a:defRPr>
            </a:pPr>
            <a:r>
              <a:rPr sz="2850" b="1" i="0">
                <a:solidFill>
                  <a:srgbClr val="DC2721"/>
                </a:solidFill>
              </a:rPr>
              <a:t>01</a:t>
            </a:r>
          </a:p>
        </p:txBody>
      </p:sp>
      <p:sp>
        <p:nvSpPr>
          <p:cNvPr id="10" name="map-title-0">
            <a:extLst xmlns:a="http://schemas.openxmlformats.org/drawingml/2006/main">
              <a:ext uri="{FF2B5EF4-FFF2-40B4-BE49-F238E27FC236}">
                <a16:creationId xmlns:a16="http://schemas.microsoft.com/office/drawing/2014/main" id="{0114FCA1-5F7A-416F-95D9-94548C82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7190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安全卫士</a:t>
            </a:r>
          </a:p>
        </p:txBody>
      </p:sp>
      <p:sp>
        <p:nvSpPr>
          <p:cNvPr id="11" name="map-sub-0">
            <a:extLst xmlns:a="http://schemas.openxmlformats.org/drawingml/2006/main">
              <a:ext uri="{FF2B5EF4-FFF2-40B4-BE49-F238E27FC236}">
                <a16:creationId xmlns:a16="http://schemas.microsoft.com/office/drawing/2014/main" id="{2EAB8DA4-6B7D-4501-98C8-5C3E35BA8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52950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BDBDBD"/>
                </a:solidFill>
              </a:defRPr>
            </a:pPr>
            <a:r>
              <a:rPr sz="1275" b="0" i="0">
                <a:solidFill>
                  <a:srgbClr val="BDBDBD"/>
                </a:solidFill>
              </a:rPr>
              <a:t>密闭管道无人机</a:t>
            </a:r>
          </a:p>
        </p:txBody>
      </p:sp>
      <p:sp>
        <p:nvSpPr>
          <p:cNvPr id="12" name="map-block-1">
            <a:extLst xmlns:a="http://schemas.openxmlformats.org/drawingml/2006/main">
              <a:ext uri="{FF2B5EF4-FFF2-40B4-BE49-F238E27FC236}">
                <a16:creationId xmlns:a16="http://schemas.microsoft.com/office/drawing/2014/main" id="{FC78DD0C-982D-4D2F-B514-66ED51883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857500"/>
            <a:ext cx="24384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19050">
            <a:solidFill>
              <a:srgbClr val="DC2721"/>
            </a:solidFill>
            <a:prstDash val="solid"/>
          </a:ln>
        </p:spPr>
      </p:sp>
      <p:sp>
        <p:nvSpPr>
          <p:cNvPr id="13" name="map-num-1">
            <a:extLst xmlns:a="http://schemas.openxmlformats.org/drawingml/2006/main">
              <a:ext uri="{FF2B5EF4-FFF2-40B4-BE49-F238E27FC236}">
                <a16:creationId xmlns:a16="http://schemas.microsoft.com/office/drawing/2014/main" id="{85D640A8-809E-4362-9011-B9F5FDB26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0670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4" name="map-title-1">
            <a:extLst xmlns:a="http://schemas.openxmlformats.org/drawingml/2006/main">
              <a:ext uri="{FF2B5EF4-FFF2-40B4-BE49-F238E27FC236}">
                <a16:creationId xmlns:a16="http://schemas.microsoft.com/office/drawing/2014/main" id="{8A364889-DDBC-4369-A152-9D2492CF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77190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味觉算法实验室</a:t>
            </a:r>
          </a:p>
        </p:txBody>
      </p:sp>
      <p:sp>
        <p:nvSpPr>
          <p:cNvPr id="15" name="map-sub-1">
            <a:extLst xmlns:a="http://schemas.openxmlformats.org/drawingml/2006/main">
              <a:ext uri="{FF2B5EF4-FFF2-40B4-BE49-F238E27FC236}">
                <a16:creationId xmlns:a16="http://schemas.microsoft.com/office/drawing/2014/main" id="{9B89347D-4D71-4EA0-B76D-716D41620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552950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AI 调味机 · 味觉大模型</a:t>
            </a:r>
          </a:p>
        </p:txBody>
      </p:sp>
      <p:sp>
        <p:nvSpPr>
          <p:cNvPr id="16" name="map-block-2">
            <a:extLst xmlns:a="http://schemas.openxmlformats.org/drawingml/2006/main">
              <a:ext uri="{FF2B5EF4-FFF2-40B4-BE49-F238E27FC236}">
                <a16:creationId xmlns:a16="http://schemas.microsoft.com/office/drawing/2014/main" id="{291CD16D-3733-41E3-84ED-D6EB558C4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57500"/>
            <a:ext cx="24384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4"/>
          </a:solidFill>
          <a:ln xmlns:a="http://schemas.openxmlformats.org/drawingml/2006/main" w="19050">
            <a:solidFill>
              <a:srgbClr val="444444"/>
            </a:solidFill>
            <a:prstDash val="solid"/>
          </a:ln>
        </p:spPr>
      </p:sp>
      <p:sp>
        <p:nvSpPr>
          <p:cNvPr id="17" name="map-num-2">
            <a:extLst xmlns:a="http://schemas.openxmlformats.org/drawingml/2006/main">
              <a:ext uri="{FF2B5EF4-FFF2-40B4-BE49-F238E27FC236}">
                <a16:creationId xmlns:a16="http://schemas.microsoft.com/office/drawing/2014/main" id="{43D1905B-D321-4567-8C10-DCA3FD1DB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670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DC2721"/>
                </a:solidFill>
              </a:defRPr>
            </a:pPr>
            <a:r>
              <a:rPr sz="2850" b="1" i="0">
                <a:solidFill>
                  <a:srgbClr val="DC2721"/>
                </a:solidFill>
              </a:rPr>
              <a:t>03</a:t>
            </a:r>
          </a:p>
        </p:txBody>
      </p:sp>
      <p:sp>
        <p:nvSpPr>
          <p:cNvPr id="18" name="map-title-2">
            <a:extLst xmlns:a="http://schemas.openxmlformats.org/drawingml/2006/main">
              <a:ext uri="{FF2B5EF4-FFF2-40B4-BE49-F238E27FC236}">
                <a16:creationId xmlns:a16="http://schemas.microsoft.com/office/drawing/2014/main" id="{9A23E947-8C70-4D19-B592-0F965212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7190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传世传记</a:t>
            </a:r>
          </a:p>
        </p:txBody>
      </p:sp>
      <p:sp>
        <p:nvSpPr>
          <p:cNvPr id="19" name="map-sub-2">
            <a:extLst xmlns:a="http://schemas.openxmlformats.org/drawingml/2006/main">
              <a:ext uri="{FF2B5EF4-FFF2-40B4-BE49-F238E27FC236}">
                <a16:creationId xmlns:a16="http://schemas.microsoft.com/office/drawing/2014/main" id="{54DC6688-007D-41B9-BF9D-A5D48F433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52950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BDBDBD"/>
                </a:solidFill>
              </a:defRPr>
            </a:pPr>
            <a:r>
              <a:rPr sz="1275" b="0" i="0">
                <a:solidFill>
                  <a:srgbClr val="BDBDBD"/>
                </a:solidFill>
              </a:rPr>
              <a:t>永生树计划</a:t>
            </a:r>
          </a:p>
        </p:txBody>
      </p:sp>
      <p:sp>
        <p:nvSpPr>
          <p:cNvPr id="20" name="map-block-3">
            <a:extLst xmlns:a="http://schemas.openxmlformats.org/drawingml/2006/main">
              <a:ext uri="{FF2B5EF4-FFF2-40B4-BE49-F238E27FC236}">
                <a16:creationId xmlns:a16="http://schemas.microsoft.com/office/drawing/2014/main" id="{3E185D9D-FC06-40C2-8215-27DA15F87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857500"/>
            <a:ext cx="24384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4"/>
          </a:solidFill>
          <a:ln xmlns:a="http://schemas.openxmlformats.org/drawingml/2006/main" w="19050">
            <a:solidFill>
              <a:srgbClr val="444444"/>
            </a:solidFill>
            <a:prstDash val="solid"/>
          </a:ln>
        </p:spPr>
      </p:sp>
      <p:sp>
        <p:nvSpPr>
          <p:cNvPr id="21" name="map-num-3">
            <a:extLst xmlns:a="http://schemas.openxmlformats.org/drawingml/2006/main">
              <a:ext uri="{FF2B5EF4-FFF2-40B4-BE49-F238E27FC236}">
                <a16:creationId xmlns:a16="http://schemas.microsoft.com/office/drawing/2014/main" id="{0D75675A-D32A-425C-9444-4493B4B60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0670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DC2721"/>
                </a:solidFill>
              </a:defRPr>
            </a:pPr>
            <a:r>
              <a:rPr sz="2850" b="1" i="0">
                <a:solidFill>
                  <a:srgbClr val="DC2721"/>
                </a:solidFill>
              </a:rPr>
              <a:t>04</a:t>
            </a:r>
          </a:p>
        </p:txBody>
      </p:sp>
      <p:sp>
        <p:nvSpPr>
          <p:cNvPr id="22" name="map-title-3">
            <a:extLst xmlns:a="http://schemas.openxmlformats.org/drawingml/2006/main">
              <a:ext uri="{FF2B5EF4-FFF2-40B4-BE49-F238E27FC236}">
                <a16:creationId xmlns:a16="http://schemas.microsoft.com/office/drawing/2014/main" id="{89DD21F3-BED5-439A-AB49-E71F273C2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77190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写字机械手臂</a:t>
            </a:r>
          </a:p>
        </p:txBody>
      </p:sp>
      <p:sp>
        <p:nvSpPr>
          <p:cNvPr id="23" name="map-sub-3">
            <a:extLst xmlns:a="http://schemas.openxmlformats.org/drawingml/2006/main">
              <a:ext uri="{FF2B5EF4-FFF2-40B4-BE49-F238E27FC236}">
                <a16:creationId xmlns:a16="http://schemas.microsoft.com/office/drawing/2014/main" id="{E7A5ADDA-18A1-43C7-8E82-7DF448D3B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552950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BDBDBD"/>
                </a:solidFill>
              </a:defRPr>
            </a:pPr>
            <a:r>
              <a:rPr sz="1275" b="0" i="0">
                <a:solidFill>
                  <a:srgbClr val="BDBDBD"/>
                </a:solidFill>
              </a:rPr>
              <a:t>书写辅助探索</a:t>
            </a:r>
          </a:p>
        </p:txBody>
      </p:sp>
      <p:sp>
        <p:nvSpPr>
          <p:cNvPr id="24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84B81805-AB73-4496-8E0C-64D4D149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footer-event-3">
            <a:extLst xmlns:a="http://schemas.openxmlformats.org/drawingml/2006/main">
              <a:ext uri="{FF2B5EF4-FFF2-40B4-BE49-F238E27FC236}">
                <a16:creationId xmlns:a16="http://schemas.microsoft.com/office/drawing/2014/main" id="{3EE566A6-AAC6-4709-B5C0-F69A51BF8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FAFAF"/>
                </a:solidFill>
              </a:defRPr>
            </a:pPr>
            <a:r>
              <a:rPr sz="825" b="1" i="0">
                <a:solidFill>
                  <a:srgbClr val="AFAFAF"/>
                </a:solidFill>
              </a:rPr>
              <a:t>XTF 夏季决赛 · 2026.08.23 · 哈尔滨工业大学（深圳）</a:t>
            </a:r>
          </a:p>
        </p:txBody>
      </p:sp>
      <p:sp>
        <p:nvSpPr>
          <p:cNvPr id="26" name="footer-site-3">
            <a:extLst xmlns:a="http://schemas.openxmlformats.org/drawingml/2006/main">
              <a:ext uri="{FF2B5EF4-FFF2-40B4-BE49-F238E27FC236}">
                <a16:creationId xmlns:a16="http://schemas.microsoft.com/office/drawing/2014/main" id="{A167614B-380C-4C84-B25C-72C2C7FE9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7775943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" name="grid-v-0">
            <a:extLst xmlns:a="http://schemas.openxmlformats.org/drawingml/2006/main">
              <a:ext uri="{FF2B5EF4-FFF2-40B4-BE49-F238E27FC236}">
                <a16:creationId xmlns:a16="http://schemas.microsoft.com/office/drawing/2014/main" id="{6A18C3D3-34C2-4920-AE78-645DCAA94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48">
            <a:extLst xmlns:a="http://schemas.openxmlformats.org/drawingml/2006/main">
              <a:ext uri="{FF2B5EF4-FFF2-40B4-BE49-F238E27FC236}">
                <a16:creationId xmlns:a16="http://schemas.microsoft.com/office/drawing/2014/main" id="{327E4DD7-A47E-40E2-B352-5D3F158F2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96">
            <a:extLst xmlns:a="http://schemas.openxmlformats.org/drawingml/2006/main">
              <a:ext uri="{FF2B5EF4-FFF2-40B4-BE49-F238E27FC236}">
                <a16:creationId xmlns:a16="http://schemas.microsoft.com/office/drawing/2014/main" id="{92980CFC-17F4-4638-9A19-37D368FAC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144">
            <a:extLst xmlns:a="http://schemas.openxmlformats.org/drawingml/2006/main">
              <a:ext uri="{FF2B5EF4-FFF2-40B4-BE49-F238E27FC236}">
                <a16:creationId xmlns:a16="http://schemas.microsoft.com/office/drawing/2014/main" id="{C0BB0338-3112-4EA8-8979-7F0E899F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192">
            <a:extLst xmlns:a="http://schemas.openxmlformats.org/drawingml/2006/main">
              <a:ext uri="{FF2B5EF4-FFF2-40B4-BE49-F238E27FC236}">
                <a16:creationId xmlns:a16="http://schemas.microsoft.com/office/drawing/2014/main" id="{6075CB3D-6C41-4F4F-9791-35D6F62B5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240">
            <a:extLst xmlns:a="http://schemas.openxmlformats.org/drawingml/2006/main">
              <a:ext uri="{FF2B5EF4-FFF2-40B4-BE49-F238E27FC236}">
                <a16:creationId xmlns:a16="http://schemas.microsoft.com/office/drawing/2014/main" id="{EAE9B85F-1A69-4E3C-8BF5-AAA64758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288">
            <a:extLst xmlns:a="http://schemas.openxmlformats.org/drawingml/2006/main">
              <a:ext uri="{FF2B5EF4-FFF2-40B4-BE49-F238E27FC236}">
                <a16:creationId xmlns:a16="http://schemas.microsoft.com/office/drawing/2014/main" id="{CF08131D-AFBD-42F1-B268-D307F69F1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336">
            <a:extLst xmlns:a="http://schemas.openxmlformats.org/drawingml/2006/main">
              <a:ext uri="{FF2B5EF4-FFF2-40B4-BE49-F238E27FC236}">
                <a16:creationId xmlns:a16="http://schemas.microsoft.com/office/drawing/2014/main" id="{23426A72-2A58-41CF-B3CE-687D446D0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384">
            <a:extLst xmlns:a="http://schemas.openxmlformats.org/drawingml/2006/main">
              <a:ext uri="{FF2B5EF4-FFF2-40B4-BE49-F238E27FC236}">
                <a16:creationId xmlns:a16="http://schemas.microsoft.com/office/drawing/2014/main" id="{C5E23E47-4DE8-46E2-890D-3D658E27C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432">
            <a:extLst xmlns:a="http://schemas.openxmlformats.org/drawingml/2006/main">
              <a:ext uri="{FF2B5EF4-FFF2-40B4-BE49-F238E27FC236}">
                <a16:creationId xmlns:a16="http://schemas.microsoft.com/office/drawing/2014/main" id="{1A2C5EF0-369F-492A-88B9-45B8C0E64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480">
            <a:extLst xmlns:a="http://schemas.openxmlformats.org/drawingml/2006/main">
              <a:ext uri="{FF2B5EF4-FFF2-40B4-BE49-F238E27FC236}">
                <a16:creationId xmlns:a16="http://schemas.microsoft.com/office/drawing/2014/main" id="{6FCFC671-72D3-4B68-8E2E-4757BCCC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528">
            <a:extLst xmlns:a="http://schemas.openxmlformats.org/drawingml/2006/main">
              <a:ext uri="{FF2B5EF4-FFF2-40B4-BE49-F238E27FC236}">
                <a16:creationId xmlns:a16="http://schemas.microsoft.com/office/drawing/2014/main" id="{852B0B65-CCDB-459E-917F-9029F20D7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576">
            <a:extLst xmlns:a="http://schemas.openxmlformats.org/drawingml/2006/main">
              <a:ext uri="{FF2B5EF4-FFF2-40B4-BE49-F238E27FC236}">
                <a16:creationId xmlns:a16="http://schemas.microsoft.com/office/drawing/2014/main" id="{ED65BB21-53D7-4E30-BEBE-2C73F8B8E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624">
            <a:extLst xmlns:a="http://schemas.openxmlformats.org/drawingml/2006/main">
              <a:ext uri="{FF2B5EF4-FFF2-40B4-BE49-F238E27FC236}">
                <a16:creationId xmlns:a16="http://schemas.microsoft.com/office/drawing/2014/main" id="{92D9AE36-E705-424A-BE5D-B81C2EC7E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672">
            <a:extLst xmlns:a="http://schemas.openxmlformats.org/drawingml/2006/main">
              <a:ext uri="{FF2B5EF4-FFF2-40B4-BE49-F238E27FC236}">
                <a16:creationId xmlns:a16="http://schemas.microsoft.com/office/drawing/2014/main" id="{34E077A5-1693-43E2-82C7-87EC3C889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720">
            <a:extLst xmlns:a="http://schemas.openxmlformats.org/drawingml/2006/main">
              <a:ext uri="{FF2B5EF4-FFF2-40B4-BE49-F238E27FC236}">
                <a16:creationId xmlns:a16="http://schemas.microsoft.com/office/drawing/2014/main" id="{CB090381-9700-469D-BD4A-C96C4E7ED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768">
            <a:extLst xmlns:a="http://schemas.openxmlformats.org/drawingml/2006/main">
              <a:ext uri="{FF2B5EF4-FFF2-40B4-BE49-F238E27FC236}">
                <a16:creationId xmlns:a16="http://schemas.microsoft.com/office/drawing/2014/main" id="{EA999990-3C63-4E21-BDBF-0D5B4F75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v-816">
            <a:extLst xmlns:a="http://schemas.openxmlformats.org/drawingml/2006/main">
              <a:ext uri="{FF2B5EF4-FFF2-40B4-BE49-F238E27FC236}">
                <a16:creationId xmlns:a16="http://schemas.microsoft.com/office/drawing/2014/main" id="{402FE88A-8FCA-4BEE-BCED-131A61160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v-864">
            <a:extLst xmlns:a="http://schemas.openxmlformats.org/drawingml/2006/main">
              <a:ext uri="{FF2B5EF4-FFF2-40B4-BE49-F238E27FC236}">
                <a16:creationId xmlns:a16="http://schemas.microsoft.com/office/drawing/2014/main" id="{AFCFC6FA-E65D-4E71-9344-84831D62B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v-912">
            <a:extLst xmlns:a="http://schemas.openxmlformats.org/drawingml/2006/main">
              <a:ext uri="{FF2B5EF4-FFF2-40B4-BE49-F238E27FC236}">
                <a16:creationId xmlns:a16="http://schemas.microsoft.com/office/drawing/2014/main" id="{529F7DBA-6CB0-466D-B1D4-C6EB166FB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v-960">
            <a:extLst xmlns:a="http://schemas.openxmlformats.org/drawingml/2006/main">
              <a:ext uri="{FF2B5EF4-FFF2-40B4-BE49-F238E27FC236}">
                <a16:creationId xmlns:a16="http://schemas.microsoft.com/office/drawing/2014/main" id="{B02BCF6D-622F-4C3A-B143-A80D7AB86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v-1008">
            <a:extLst xmlns:a="http://schemas.openxmlformats.org/drawingml/2006/main">
              <a:ext uri="{FF2B5EF4-FFF2-40B4-BE49-F238E27FC236}">
                <a16:creationId xmlns:a16="http://schemas.microsoft.com/office/drawing/2014/main" id="{448F751B-CC25-4A1A-91EC-EBB9A8DC6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v-1056">
            <a:extLst xmlns:a="http://schemas.openxmlformats.org/drawingml/2006/main">
              <a:ext uri="{FF2B5EF4-FFF2-40B4-BE49-F238E27FC236}">
                <a16:creationId xmlns:a16="http://schemas.microsoft.com/office/drawing/2014/main" id="{542F3A06-63E6-4C4E-B9B5-2EFFC3B0E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v-1104">
            <a:extLst xmlns:a="http://schemas.openxmlformats.org/drawingml/2006/main">
              <a:ext uri="{FF2B5EF4-FFF2-40B4-BE49-F238E27FC236}">
                <a16:creationId xmlns:a16="http://schemas.microsoft.com/office/drawing/2014/main" id="{EFBAAA5A-1389-40E8-A6D0-FFF249CD1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v-1152">
            <a:extLst xmlns:a="http://schemas.openxmlformats.org/drawingml/2006/main">
              <a:ext uri="{FF2B5EF4-FFF2-40B4-BE49-F238E27FC236}">
                <a16:creationId xmlns:a16="http://schemas.microsoft.com/office/drawing/2014/main" id="{A2F256B8-6E35-4647-8887-9D6C050F4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27CDC4EB-FBA5-4B8E-B524-82ED08CE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v-1248">
            <a:extLst xmlns:a="http://schemas.openxmlformats.org/drawingml/2006/main">
              <a:ext uri="{FF2B5EF4-FFF2-40B4-BE49-F238E27FC236}">
                <a16:creationId xmlns:a16="http://schemas.microsoft.com/office/drawing/2014/main" id="{6F6DACD5-772D-409E-BF03-2CECAAF7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rid-h-0">
            <a:extLst xmlns:a="http://schemas.openxmlformats.org/drawingml/2006/main">
              <a:ext uri="{FF2B5EF4-FFF2-40B4-BE49-F238E27FC236}">
                <a16:creationId xmlns:a16="http://schemas.microsoft.com/office/drawing/2014/main" id="{AE962BAD-F6CF-49C1-9254-8BC0DE9FF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grid-h-48">
            <a:extLst xmlns:a="http://schemas.openxmlformats.org/drawingml/2006/main">
              <a:ext uri="{FF2B5EF4-FFF2-40B4-BE49-F238E27FC236}">
                <a16:creationId xmlns:a16="http://schemas.microsoft.com/office/drawing/2014/main" id="{9AB2DC17-71E8-4C4A-B02F-307B3057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grid-h-96">
            <a:extLst xmlns:a="http://schemas.openxmlformats.org/drawingml/2006/main">
              <a:ext uri="{FF2B5EF4-FFF2-40B4-BE49-F238E27FC236}">
                <a16:creationId xmlns:a16="http://schemas.microsoft.com/office/drawing/2014/main" id="{79F1AC70-51C7-405D-81E0-344E2ED3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14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grid-h-144">
            <a:extLst xmlns:a="http://schemas.openxmlformats.org/drawingml/2006/main">
              <a:ext uri="{FF2B5EF4-FFF2-40B4-BE49-F238E27FC236}">
                <a16:creationId xmlns:a16="http://schemas.microsoft.com/office/drawing/2014/main" id="{BC0AA4E1-50EB-4088-9C53-7067011E4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71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grid-h-192">
            <a:extLst xmlns:a="http://schemas.openxmlformats.org/drawingml/2006/main">
              <a:ext uri="{FF2B5EF4-FFF2-40B4-BE49-F238E27FC236}">
                <a16:creationId xmlns:a16="http://schemas.microsoft.com/office/drawing/2014/main" id="{F64ED57A-F453-44E1-9562-E8D13336F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28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rid-h-240">
            <a:extLst xmlns:a="http://schemas.openxmlformats.org/drawingml/2006/main">
              <a:ext uri="{FF2B5EF4-FFF2-40B4-BE49-F238E27FC236}">
                <a16:creationId xmlns:a16="http://schemas.microsoft.com/office/drawing/2014/main" id="{157ACF3D-D5A7-4700-8E5F-6B9739E04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grid-h-288">
            <a:extLst xmlns:a="http://schemas.openxmlformats.org/drawingml/2006/main">
              <a:ext uri="{FF2B5EF4-FFF2-40B4-BE49-F238E27FC236}">
                <a16:creationId xmlns:a16="http://schemas.microsoft.com/office/drawing/2014/main" id="{635FCD0D-1AFE-4B4D-A76C-B89517B71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743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grid-h-336">
            <a:extLst xmlns:a="http://schemas.openxmlformats.org/drawingml/2006/main">
              <a:ext uri="{FF2B5EF4-FFF2-40B4-BE49-F238E27FC236}">
                <a16:creationId xmlns:a16="http://schemas.microsoft.com/office/drawing/2014/main" id="{69772ABD-69CE-427E-9DCB-948A0632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200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grid-h-384">
            <a:extLst xmlns:a="http://schemas.openxmlformats.org/drawingml/2006/main">
              <a:ext uri="{FF2B5EF4-FFF2-40B4-BE49-F238E27FC236}">
                <a16:creationId xmlns:a16="http://schemas.microsoft.com/office/drawing/2014/main" id="{4473164E-6747-44B4-9028-78CC2C5F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657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grid-h-432">
            <a:extLst xmlns:a="http://schemas.openxmlformats.org/drawingml/2006/main">
              <a:ext uri="{FF2B5EF4-FFF2-40B4-BE49-F238E27FC236}">
                <a16:creationId xmlns:a16="http://schemas.microsoft.com/office/drawing/2014/main" id="{0F76C34F-7566-435F-AB57-A445067CE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14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grid-h-480">
            <a:extLst xmlns:a="http://schemas.openxmlformats.org/drawingml/2006/main">
              <a:ext uri="{FF2B5EF4-FFF2-40B4-BE49-F238E27FC236}">
                <a16:creationId xmlns:a16="http://schemas.microsoft.com/office/drawing/2014/main" id="{7D950F4E-8381-4C28-B3F1-251FA9545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grid-h-528">
            <a:extLst xmlns:a="http://schemas.openxmlformats.org/drawingml/2006/main">
              <a:ext uri="{FF2B5EF4-FFF2-40B4-BE49-F238E27FC236}">
                <a16:creationId xmlns:a16="http://schemas.microsoft.com/office/drawing/2014/main" id="{2C50DAF0-B0EA-4921-88EE-77F9EC576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grid-h-576">
            <a:extLst xmlns:a="http://schemas.openxmlformats.org/drawingml/2006/main">
              <a:ext uri="{FF2B5EF4-FFF2-40B4-BE49-F238E27FC236}">
                <a16:creationId xmlns:a16="http://schemas.microsoft.com/office/drawing/2014/main" id="{33FF4D32-7E24-4232-A630-66652C088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486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grid-h-624">
            <a:extLst xmlns:a="http://schemas.openxmlformats.org/drawingml/2006/main">
              <a:ext uri="{FF2B5EF4-FFF2-40B4-BE49-F238E27FC236}">
                <a16:creationId xmlns:a16="http://schemas.microsoft.com/office/drawing/2014/main" id="{13BAC38E-DA89-4252-867D-F26EC4390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943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grid-h-672">
            <a:extLst xmlns:a="http://schemas.openxmlformats.org/drawingml/2006/main">
              <a:ext uri="{FF2B5EF4-FFF2-40B4-BE49-F238E27FC236}">
                <a16:creationId xmlns:a16="http://schemas.microsoft.com/office/drawing/2014/main" id="{19D6D164-0B4C-4C1A-9D64-B3D051D94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grid-h-720">
            <a:extLst xmlns:a="http://schemas.openxmlformats.org/drawingml/2006/main">
              <a:ext uri="{FF2B5EF4-FFF2-40B4-BE49-F238E27FC236}">
                <a16:creationId xmlns:a16="http://schemas.microsoft.com/office/drawing/2014/main" id="{A047FAA6-8092-4E0B-9371-1E022F209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bea0abf9e040e2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45" name="section-4">
            <a:extLst xmlns:a="http://schemas.openxmlformats.org/drawingml/2006/main">
              <a:ext uri="{FF2B5EF4-FFF2-40B4-BE49-F238E27FC236}">
                <a16:creationId xmlns:a16="http://schemas.microsoft.com/office/drawing/2014/main" id="{64C54638-3973-4FAA-92FE-D4C38CA27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路演项目 一</a:t>
            </a:r>
          </a:p>
        </p:txBody>
      </p:sp>
      <p:sp>
        <p:nvSpPr>
          <p:cNvPr id="46" name="page-4">
            <a:extLst xmlns:a="http://schemas.openxmlformats.org/drawingml/2006/main">
              <a:ext uri="{FF2B5EF4-FFF2-40B4-BE49-F238E27FC236}">
                <a16:creationId xmlns:a16="http://schemas.microsoft.com/office/drawing/2014/main" id="{91D21679-3FDE-4604-861B-23983BCB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04</a:t>
            </a:r>
          </a:p>
        </p:txBody>
      </p:sp>
      <p:sp>
        <p:nvSpPr>
          <p:cNvPr id="47" name="top-rule-4">
            <a:extLst xmlns:a="http://schemas.openxmlformats.org/drawingml/2006/main">
              <a:ext uri="{FF2B5EF4-FFF2-40B4-BE49-F238E27FC236}">
                <a16:creationId xmlns:a16="http://schemas.microsoft.com/office/drawing/2014/main" id="{1716F6F7-858B-42AC-A819-E2932323A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project-edge-4">
            <a:extLst xmlns:a="http://schemas.openxmlformats.org/drawingml/2006/main">
              <a:ext uri="{FF2B5EF4-FFF2-40B4-BE49-F238E27FC236}">
                <a16:creationId xmlns:a16="http://schemas.microsoft.com/office/drawing/2014/main" id="{468EC9C5-96E0-45D6-A704-7A3CC33EE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project-number-4">
            <a:extLst xmlns:a="http://schemas.openxmlformats.org/drawingml/2006/main">
              <a:ext uri="{FF2B5EF4-FFF2-40B4-BE49-F238E27FC236}">
                <a16:creationId xmlns:a16="http://schemas.microsoft.com/office/drawing/2014/main" id="{2B9522D4-A689-404A-93C2-89565A9AC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1809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050" b="1" i="0">
                <a:solidFill>
                  <a:srgbClr val="DC2721"/>
                </a:solidFill>
              </a:defRPr>
            </a:pPr>
            <a:r>
              <a:rPr sz="7050" b="1" i="0">
                <a:solidFill>
                  <a:srgbClr val="DC2721"/>
                </a:solidFill>
              </a:rPr>
              <a:t>01</a:t>
            </a:r>
          </a:p>
        </p:txBody>
      </p:sp>
      <p:sp>
        <p:nvSpPr>
          <p:cNvPr id="50" name="project-title-4">
            <a:extLst xmlns:a="http://schemas.openxmlformats.org/drawingml/2006/main">
              <a:ext uri="{FF2B5EF4-FFF2-40B4-BE49-F238E27FC236}">
                <a16:creationId xmlns:a16="http://schemas.microsoft.com/office/drawing/2014/main" id="{C972EF4F-75A7-4F63-8F5D-0088E938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257300"/>
            <a:ext cx="8191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040000"/>
                </a:solidFill>
              </a:defRPr>
            </a:pPr>
            <a:r>
              <a:rPr sz="3375" b="1" i="0">
                <a:solidFill>
                  <a:srgbClr val="040000"/>
                </a:solidFill>
              </a:rPr>
              <a:t>安全卫士 · 密闭管道无人机</a:t>
            </a:r>
          </a:p>
        </p:txBody>
      </p:sp>
      <p:sp>
        <p:nvSpPr>
          <p:cNvPr id="51" name="project-subtitle-4">
            <a:extLst xmlns:a="http://schemas.openxmlformats.org/drawingml/2006/main">
              <a:ext uri="{FF2B5EF4-FFF2-40B4-BE49-F238E27FC236}">
                <a16:creationId xmlns:a16="http://schemas.microsoft.com/office/drawing/2014/main" id="{8767FF7A-99C4-4801-9AA7-9D9A1D42D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95262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66666"/>
                </a:solidFill>
              </a:defRPr>
            </a:pPr>
            <a:r>
              <a:rPr sz="1650" b="1" i="0">
                <a:solidFill>
                  <a:srgbClr val="666666"/>
                </a:solidFill>
              </a:rPr>
              <a:t>面向密闭管道场景的无人机安全巡检项目</a:t>
            </a:r>
          </a:p>
        </p:txBody>
      </p:sp>
      <p:sp>
        <p:nvSpPr>
          <p:cNvPr id="52" name="project-rule-4">
            <a:extLst xmlns:a="http://schemas.openxmlformats.org/drawingml/2006/main">
              <a:ext uri="{FF2B5EF4-FFF2-40B4-BE49-F238E27FC236}">
                <a16:creationId xmlns:a16="http://schemas.microsoft.com/office/drawing/2014/main" id="{6AE8CD69-8ACC-4E75-AE77-3E02132B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10820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project-statement-bg-4">
            <a:extLst xmlns:a="http://schemas.openxmlformats.org/drawingml/2006/main">
              <a:ext uri="{FF2B5EF4-FFF2-40B4-BE49-F238E27FC236}">
                <a16:creationId xmlns:a16="http://schemas.microsoft.com/office/drawing/2014/main" id="{F00FF59E-76BC-438D-832C-4AE3BD16C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6991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project-claim-label-4">
            <a:extLst xmlns:a="http://schemas.openxmlformats.org/drawingml/2006/main">
              <a:ext uri="{FF2B5EF4-FFF2-40B4-BE49-F238E27FC236}">
                <a16:creationId xmlns:a16="http://schemas.microsoft.com/office/drawing/2014/main" id="{954C4F1C-E0A3-44E3-B7AB-2C67D2973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385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2721"/>
                </a:solidFill>
              </a:defRPr>
            </a:pPr>
            <a:r>
              <a:rPr sz="1200" b="1" i="0">
                <a:solidFill>
                  <a:srgbClr val="DC2721"/>
                </a:solidFill>
              </a:rPr>
              <a:t>项目主张</a:t>
            </a:r>
          </a:p>
        </p:txBody>
      </p:sp>
      <p:sp>
        <p:nvSpPr>
          <p:cNvPr id="55" name="project-claim-4">
            <a:extLst xmlns:a="http://schemas.openxmlformats.org/drawingml/2006/main">
              <a:ext uri="{FF2B5EF4-FFF2-40B4-BE49-F238E27FC236}">
                <a16:creationId xmlns:a16="http://schemas.microsoft.com/office/drawing/2014/main" id="{A84A6248-51CB-4DF0-B830-06B459A59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8550"/>
            <a:ext cx="6381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地下世界的守护者</a:t>
            </a:r>
          </a:p>
        </p:txBody>
      </p:sp>
      <p:sp>
        <p:nvSpPr>
          <p:cNvPr id="56" name="project-focus-bg-4">
            <a:extLst xmlns:a="http://schemas.openxmlformats.org/drawingml/2006/main">
              <a:ext uri="{FF2B5EF4-FFF2-40B4-BE49-F238E27FC236}">
                <a16:creationId xmlns:a16="http://schemas.microsoft.com/office/drawing/2014/main" id="{8ADE18D9-90E2-46E5-AD5C-CEC7F84F4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09900"/>
            <a:ext cx="35052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project-focus-label-4">
            <a:extLst xmlns:a="http://schemas.openxmlformats.org/drawingml/2006/main">
              <a:ext uri="{FF2B5EF4-FFF2-40B4-BE49-F238E27FC236}">
                <a16:creationId xmlns:a16="http://schemas.microsoft.com/office/drawing/2014/main" id="{B645FC83-582C-4623-917D-060A3AC2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38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关注场景</a:t>
            </a:r>
          </a:p>
        </p:txBody>
      </p:sp>
      <p:sp>
        <p:nvSpPr>
          <p:cNvPr id="58" name="project-focus-4">
            <a:extLst xmlns:a="http://schemas.openxmlformats.org/drawingml/2006/main">
              <a:ext uri="{FF2B5EF4-FFF2-40B4-BE49-F238E27FC236}">
                <a16:creationId xmlns:a16="http://schemas.microsoft.com/office/drawing/2014/main" id="{7758344B-16B6-4199-A6A3-2175CE45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19500"/>
            <a:ext cx="2952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密闭管道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无人机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安全守护</a:t>
            </a:r>
          </a:p>
        </p:txBody>
      </p:sp>
      <p:sp>
        <p:nvSpPr>
          <p:cNvPr id="59" name="project-team-4">
            <a:extLst xmlns:a="http://schemas.openxmlformats.org/drawingml/2006/main">
              <a:ext uri="{FF2B5EF4-FFF2-40B4-BE49-F238E27FC236}">
                <a16:creationId xmlns:a16="http://schemas.microsoft.com/office/drawing/2014/main" id="{D95AAE13-A3E7-478E-AF3A-35F4681E2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创始人团队 01 / 03</a:t>
            </a:r>
          </a:p>
        </p:txBody>
      </p:sp>
      <p:sp>
        <p:nvSpPr>
          <p:cNvPr id="60" name="project-tech-4">
            <a:extLst xmlns:a="http://schemas.openxmlformats.org/drawingml/2006/main">
              <a:ext uri="{FF2B5EF4-FFF2-40B4-BE49-F238E27FC236}">
                <a16:creationId xmlns:a16="http://schemas.microsoft.com/office/drawing/2014/main" id="{EC1FAC9B-9C7D-47A5-B186-8FD01E79D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0482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创始人团队 02 / 03</a:t>
            </a:r>
          </a:p>
        </p:txBody>
      </p:sp>
      <p:sp>
        <p:nvSpPr>
          <p:cNvPr id="61" name="project-evidence-4">
            <a:extLst xmlns:a="http://schemas.openxmlformats.org/drawingml/2006/main">
              <a:ext uri="{FF2B5EF4-FFF2-40B4-BE49-F238E27FC236}">
                <a16:creationId xmlns:a16="http://schemas.microsoft.com/office/drawing/2014/main" id="{3B331CEF-4A5C-473D-98A6-7BBD77AB0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048250"/>
            <a:ext cx="3848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创始人团队 03 / 03</a:t>
            </a:r>
          </a:p>
        </p:txBody>
      </p:sp>
      <p:sp>
        <p:nvSpPr>
          <p:cNvPr id="62" name="project-team-line-4">
            <a:extLst xmlns:a="http://schemas.openxmlformats.org/drawingml/2006/main">
              <a:ext uri="{FF2B5EF4-FFF2-40B4-BE49-F238E27FC236}">
                <a16:creationId xmlns:a16="http://schemas.microsoft.com/office/drawing/2014/main" id="{E86B24D9-3AAE-47ED-B926-F4BF6304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张圣勤｜CEO · 联合创始人</a:t>
            </a:r>
          </a:p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凌嘉濠｜工程设计 · 联合创始人</a:t>
            </a:r>
          </a:p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梁文涛｜CTO · 联合创始人</a:t>
            </a:r>
          </a:p>
        </p:txBody>
      </p:sp>
      <p:sp>
        <p:nvSpPr>
          <p:cNvPr id="63" name="project-tech-line-4">
            <a:extLst xmlns:a="http://schemas.openxmlformats.org/drawingml/2006/main">
              <a:ext uri="{FF2B5EF4-FFF2-40B4-BE49-F238E27FC236}">
                <a16:creationId xmlns:a16="http://schemas.microsoft.com/office/drawing/2014/main" id="{5E8DA0ED-73C6-4015-BB02-4C9A31678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911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黄国钊｜无人机硬件设计 · 联合创始人</a:t>
            </a:r>
          </a:p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许博森｜商业融资与技术 · 联合创始人</a:t>
            </a:r>
          </a:p>
        </p:txBody>
      </p:sp>
      <p:sp>
        <p:nvSpPr>
          <p:cNvPr id="64" name="project-evidence-line-4">
            <a:extLst xmlns:a="http://schemas.openxmlformats.org/drawingml/2006/main">
              <a:ext uri="{FF2B5EF4-FFF2-40B4-BE49-F238E27FC236}">
                <a16:creationId xmlns:a16="http://schemas.microsoft.com/office/drawing/2014/main" id="{959763B6-E983-402B-8681-582F7307F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391150"/>
            <a:ext cx="3848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张容生 / 蒋文豪</a:t>
            </a:r>
          </a:p>
          <a:p xmlns:a="http://schemas.openxmlformats.org/drawingml/2006/main">
            <a:pPr algn="l">
              <a:defRPr sz="1125" b="0">
                <a:solidFill>
                  <a:srgbClr val="1A1A1A"/>
                </a:solidFill>
              </a:defRPr>
            </a:pPr>
            <a:r>
              <a:rPr sz="1125" b="0">
                <a:solidFill>
                  <a:srgbClr val="1A1A1A"/>
                </a:solidFill>
              </a:rPr>
              <a:t>邱程昊｜算法和数学建模</a:t>
            </a:r>
          </a:p>
        </p:txBody>
      </p:sp>
      <p:sp>
        <p:nvSpPr>
          <p:cNvPr id="65" name="project-disclaimer-4">
            <a:extLst xmlns:a="http://schemas.openxmlformats.org/drawingml/2006/main">
              <a:ext uri="{FF2B5EF4-FFF2-40B4-BE49-F238E27FC236}">
                <a16:creationId xmlns:a16="http://schemas.microsoft.com/office/drawing/2014/main" id="{1042B3F9-0EB7-4D2F-9431-EBB0B2836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5315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666666"/>
                </a:solidFill>
              </a:defRPr>
            </a:pPr>
            <a:r>
              <a:rPr sz="975" b="0" i="0">
                <a:solidFill>
                  <a:srgbClr val="666666"/>
                </a:solidFill>
              </a:rPr>
              <a:t>项目主张；技术效果与适用范围以现场展示及验证材料为准。</a:t>
            </a:r>
          </a:p>
        </p:txBody>
      </p:sp>
      <p:sp>
        <p:nvSpPr>
          <p:cNvPr id="66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4D6D7A1C-ED04-4293-8D28-0CEF81BDA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footer-event-4">
            <a:extLst xmlns:a="http://schemas.openxmlformats.org/drawingml/2006/main">
              <a:ext uri="{FF2B5EF4-FFF2-40B4-BE49-F238E27FC236}">
                <a16:creationId xmlns:a16="http://schemas.microsoft.com/office/drawing/2014/main" id="{E729E2E8-FB29-48A9-A23A-D4A65859D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66666"/>
                </a:solidFill>
              </a:defRPr>
            </a:pPr>
            <a:r>
              <a:rPr sz="825" b="1" i="0">
                <a:solidFill>
                  <a:srgbClr val="666666"/>
                </a:solidFill>
              </a:rPr>
              <a:t>XTF 夏季决赛 · 2026.08.23 · 哈尔滨工业大学（深圳）</a:t>
            </a:r>
          </a:p>
        </p:txBody>
      </p:sp>
      <p:sp>
        <p:nvSpPr>
          <p:cNvPr id="68" name="footer-site-4">
            <a:extLst xmlns:a="http://schemas.openxmlformats.org/drawingml/2006/main">
              <a:ext uri="{FF2B5EF4-FFF2-40B4-BE49-F238E27FC236}">
                <a16:creationId xmlns:a16="http://schemas.microsoft.com/office/drawing/2014/main" id="{67DC56B3-7E41-47D0-BF5E-0804B02FB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040000"/>
                </a:solidFill>
              </a:defRPr>
            </a:pPr>
            <a:r>
              <a:rPr sz="825" b="1" i="0">
                <a:solidFill>
                  <a:srgbClr val="040000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20838483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" name="grid-v-0">
            <a:extLst xmlns:a="http://schemas.openxmlformats.org/drawingml/2006/main">
              <a:ext uri="{FF2B5EF4-FFF2-40B4-BE49-F238E27FC236}">
                <a16:creationId xmlns:a16="http://schemas.microsoft.com/office/drawing/2014/main" id="{F6ED5232-88A6-49FE-B99C-8E7B9C464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48">
            <a:extLst xmlns:a="http://schemas.openxmlformats.org/drawingml/2006/main">
              <a:ext uri="{FF2B5EF4-FFF2-40B4-BE49-F238E27FC236}">
                <a16:creationId xmlns:a16="http://schemas.microsoft.com/office/drawing/2014/main" id="{4AEDD7DB-9287-4E12-9C81-1E331C8C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96">
            <a:extLst xmlns:a="http://schemas.openxmlformats.org/drawingml/2006/main">
              <a:ext uri="{FF2B5EF4-FFF2-40B4-BE49-F238E27FC236}">
                <a16:creationId xmlns:a16="http://schemas.microsoft.com/office/drawing/2014/main" id="{8A63ACA2-8DC1-4B05-9CC1-BED130C1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144">
            <a:extLst xmlns:a="http://schemas.openxmlformats.org/drawingml/2006/main">
              <a:ext uri="{FF2B5EF4-FFF2-40B4-BE49-F238E27FC236}">
                <a16:creationId xmlns:a16="http://schemas.microsoft.com/office/drawing/2014/main" id="{752275EB-4CA0-40B5-ACA0-22D5A56F4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192">
            <a:extLst xmlns:a="http://schemas.openxmlformats.org/drawingml/2006/main">
              <a:ext uri="{FF2B5EF4-FFF2-40B4-BE49-F238E27FC236}">
                <a16:creationId xmlns:a16="http://schemas.microsoft.com/office/drawing/2014/main" id="{E2CAB25C-2E8A-40E0-8C28-237154D1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240">
            <a:extLst xmlns:a="http://schemas.openxmlformats.org/drawingml/2006/main">
              <a:ext uri="{FF2B5EF4-FFF2-40B4-BE49-F238E27FC236}">
                <a16:creationId xmlns:a16="http://schemas.microsoft.com/office/drawing/2014/main" id="{F3C81BD5-3771-40A5-8A39-D36CD6FD0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288">
            <a:extLst xmlns:a="http://schemas.openxmlformats.org/drawingml/2006/main">
              <a:ext uri="{FF2B5EF4-FFF2-40B4-BE49-F238E27FC236}">
                <a16:creationId xmlns:a16="http://schemas.microsoft.com/office/drawing/2014/main" id="{632B4A8D-87BB-49C7-A716-1A51B5328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336">
            <a:extLst xmlns:a="http://schemas.openxmlformats.org/drawingml/2006/main">
              <a:ext uri="{FF2B5EF4-FFF2-40B4-BE49-F238E27FC236}">
                <a16:creationId xmlns:a16="http://schemas.microsoft.com/office/drawing/2014/main" id="{786C5A78-A0A3-485B-BCC7-A0F1C6790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384">
            <a:extLst xmlns:a="http://schemas.openxmlformats.org/drawingml/2006/main">
              <a:ext uri="{FF2B5EF4-FFF2-40B4-BE49-F238E27FC236}">
                <a16:creationId xmlns:a16="http://schemas.microsoft.com/office/drawing/2014/main" id="{72E890D5-F4FE-44EB-A31F-C0F3D66F7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432">
            <a:extLst xmlns:a="http://schemas.openxmlformats.org/drawingml/2006/main">
              <a:ext uri="{FF2B5EF4-FFF2-40B4-BE49-F238E27FC236}">
                <a16:creationId xmlns:a16="http://schemas.microsoft.com/office/drawing/2014/main" id="{A11FEDD0-E93B-4E5A-A729-D9680E36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480">
            <a:extLst xmlns:a="http://schemas.openxmlformats.org/drawingml/2006/main">
              <a:ext uri="{FF2B5EF4-FFF2-40B4-BE49-F238E27FC236}">
                <a16:creationId xmlns:a16="http://schemas.microsoft.com/office/drawing/2014/main" id="{A4E6B12A-ABE6-4DFC-9928-C727AC7C2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528">
            <a:extLst xmlns:a="http://schemas.openxmlformats.org/drawingml/2006/main">
              <a:ext uri="{FF2B5EF4-FFF2-40B4-BE49-F238E27FC236}">
                <a16:creationId xmlns:a16="http://schemas.microsoft.com/office/drawing/2014/main" id="{A8D55295-E545-4277-BFF0-B0BDF119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576">
            <a:extLst xmlns:a="http://schemas.openxmlformats.org/drawingml/2006/main">
              <a:ext uri="{FF2B5EF4-FFF2-40B4-BE49-F238E27FC236}">
                <a16:creationId xmlns:a16="http://schemas.microsoft.com/office/drawing/2014/main" id="{50F42168-8C4C-4B99-BE47-7AB389E1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624">
            <a:extLst xmlns:a="http://schemas.openxmlformats.org/drawingml/2006/main">
              <a:ext uri="{FF2B5EF4-FFF2-40B4-BE49-F238E27FC236}">
                <a16:creationId xmlns:a16="http://schemas.microsoft.com/office/drawing/2014/main" id="{83A0D299-253E-43B0-8BC2-5144C80A7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672">
            <a:extLst xmlns:a="http://schemas.openxmlformats.org/drawingml/2006/main">
              <a:ext uri="{FF2B5EF4-FFF2-40B4-BE49-F238E27FC236}">
                <a16:creationId xmlns:a16="http://schemas.microsoft.com/office/drawing/2014/main" id="{DCC6F728-3DB0-444C-BDD7-1F1BE30FF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720">
            <a:extLst xmlns:a="http://schemas.openxmlformats.org/drawingml/2006/main">
              <a:ext uri="{FF2B5EF4-FFF2-40B4-BE49-F238E27FC236}">
                <a16:creationId xmlns:a16="http://schemas.microsoft.com/office/drawing/2014/main" id="{DC7AC2AC-9338-4F56-A662-14B63FDD6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768">
            <a:extLst xmlns:a="http://schemas.openxmlformats.org/drawingml/2006/main">
              <a:ext uri="{FF2B5EF4-FFF2-40B4-BE49-F238E27FC236}">
                <a16:creationId xmlns:a16="http://schemas.microsoft.com/office/drawing/2014/main" id="{D722CAD1-3734-42D9-AD96-EB0B2A4B0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v-816">
            <a:extLst xmlns:a="http://schemas.openxmlformats.org/drawingml/2006/main">
              <a:ext uri="{FF2B5EF4-FFF2-40B4-BE49-F238E27FC236}">
                <a16:creationId xmlns:a16="http://schemas.microsoft.com/office/drawing/2014/main" id="{8948D985-713D-433D-BDEB-FC065D9E0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v-864">
            <a:extLst xmlns:a="http://schemas.openxmlformats.org/drawingml/2006/main">
              <a:ext uri="{FF2B5EF4-FFF2-40B4-BE49-F238E27FC236}">
                <a16:creationId xmlns:a16="http://schemas.microsoft.com/office/drawing/2014/main" id="{E37FBE29-8582-41C7-9975-5AABF4418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v-912">
            <a:extLst xmlns:a="http://schemas.openxmlformats.org/drawingml/2006/main">
              <a:ext uri="{FF2B5EF4-FFF2-40B4-BE49-F238E27FC236}">
                <a16:creationId xmlns:a16="http://schemas.microsoft.com/office/drawing/2014/main" id="{CB23F036-0576-4472-B944-2481DD9DA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v-960">
            <a:extLst xmlns:a="http://schemas.openxmlformats.org/drawingml/2006/main">
              <a:ext uri="{FF2B5EF4-FFF2-40B4-BE49-F238E27FC236}">
                <a16:creationId xmlns:a16="http://schemas.microsoft.com/office/drawing/2014/main" id="{FB0C18B9-CB30-461A-9EAB-D0941765F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v-1008">
            <a:extLst xmlns:a="http://schemas.openxmlformats.org/drawingml/2006/main">
              <a:ext uri="{FF2B5EF4-FFF2-40B4-BE49-F238E27FC236}">
                <a16:creationId xmlns:a16="http://schemas.microsoft.com/office/drawing/2014/main" id="{0957D1D5-F4B1-48CC-9EF0-101EB6DD5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v-1056">
            <a:extLst xmlns:a="http://schemas.openxmlformats.org/drawingml/2006/main">
              <a:ext uri="{FF2B5EF4-FFF2-40B4-BE49-F238E27FC236}">
                <a16:creationId xmlns:a16="http://schemas.microsoft.com/office/drawing/2014/main" id="{AA0B5995-226B-4272-8ADD-57094AA29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v-1104">
            <a:extLst xmlns:a="http://schemas.openxmlformats.org/drawingml/2006/main">
              <a:ext uri="{FF2B5EF4-FFF2-40B4-BE49-F238E27FC236}">
                <a16:creationId xmlns:a16="http://schemas.microsoft.com/office/drawing/2014/main" id="{063E516C-B1D9-4F7E-BEC0-2B2DE3CA8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v-1152">
            <a:extLst xmlns:a="http://schemas.openxmlformats.org/drawingml/2006/main">
              <a:ext uri="{FF2B5EF4-FFF2-40B4-BE49-F238E27FC236}">
                <a16:creationId xmlns:a16="http://schemas.microsoft.com/office/drawing/2014/main" id="{8EA7AF4E-3A43-46D8-8044-1DD5EC00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43E54A23-AD24-4A3D-883E-D69602DF5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v-1248">
            <a:extLst xmlns:a="http://schemas.openxmlformats.org/drawingml/2006/main">
              <a:ext uri="{FF2B5EF4-FFF2-40B4-BE49-F238E27FC236}">
                <a16:creationId xmlns:a16="http://schemas.microsoft.com/office/drawing/2014/main" id="{5097C247-724F-419C-BF6F-43197C0E9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rid-h-0">
            <a:extLst xmlns:a="http://schemas.openxmlformats.org/drawingml/2006/main">
              <a:ext uri="{FF2B5EF4-FFF2-40B4-BE49-F238E27FC236}">
                <a16:creationId xmlns:a16="http://schemas.microsoft.com/office/drawing/2014/main" id="{4CC6575D-5F2F-425C-BB6B-614DA36B0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grid-h-48">
            <a:extLst xmlns:a="http://schemas.openxmlformats.org/drawingml/2006/main">
              <a:ext uri="{FF2B5EF4-FFF2-40B4-BE49-F238E27FC236}">
                <a16:creationId xmlns:a16="http://schemas.microsoft.com/office/drawing/2014/main" id="{A3484D9D-2FC1-4C73-95B6-CC0DCB4AC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grid-h-96">
            <a:extLst xmlns:a="http://schemas.openxmlformats.org/drawingml/2006/main">
              <a:ext uri="{FF2B5EF4-FFF2-40B4-BE49-F238E27FC236}">
                <a16:creationId xmlns:a16="http://schemas.microsoft.com/office/drawing/2014/main" id="{7CF2DA99-DAA2-4FDE-9542-6F86D4AC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14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grid-h-144">
            <a:extLst xmlns:a="http://schemas.openxmlformats.org/drawingml/2006/main">
              <a:ext uri="{FF2B5EF4-FFF2-40B4-BE49-F238E27FC236}">
                <a16:creationId xmlns:a16="http://schemas.microsoft.com/office/drawing/2014/main" id="{424DC839-F5DB-40C9-AE9C-15D69FCFF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71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grid-h-192">
            <a:extLst xmlns:a="http://schemas.openxmlformats.org/drawingml/2006/main">
              <a:ext uri="{FF2B5EF4-FFF2-40B4-BE49-F238E27FC236}">
                <a16:creationId xmlns:a16="http://schemas.microsoft.com/office/drawing/2014/main" id="{E02D424C-6995-4839-A722-0E6B46FD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28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rid-h-240">
            <a:extLst xmlns:a="http://schemas.openxmlformats.org/drawingml/2006/main">
              <a:ext uri="{FF2B5EF4-FFF2-40B4-BE49-F238E27FC236}">
                <a16:creationId xmlns:a16="http://schemas.microsoft.com/office/drawing/2014/main" id="{000CFE11-07A2-452F-BDBA-F9714571F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grid-h-288">
            <a:extLst xmlns:a="http://schemas.openxmlformats.org/drawingml/2006/main">
              <a:ext uri="{FF2B5EF4-FFF2-40B4-BE49-F238E27FC236}">
                <a16:creationId xmlns:a16="http://schemas.microsoft.com/office/drawing/2014/main" id="{91D2DB8C-8E03-464E-9325-89911380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743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grid-h-336">
            <a:extLst xmlns:a="http://schemas.openxmlformats.org/drawingml/2006/main">
              <a:ext uri="{FF2B5EF4-FFF2-40B4-BE49-F238E27FC236}">
                <a16:creationId xmlns:a16="http://schemas.microsoft.com/office/drawing/2014/main" id="{8BD5C84D-4895-4A00-B6A7-D6B425F4E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200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grid-h-384">
            <a:extLst xmlns:a="http://schemas.openxmlformats.org/drawingml/2006/main">
              <a:ext uri="{FF2B5EF4-FFF2-40B4-BE49-F238E27FC236}">
                <a16:creationId xmlns:a16="http://schemas.microsoft.com/office/drawing/2014/main" id="{FE3B4E50-29D2-4E30-9D26-8EA0CBB3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657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grid-h-432">
            <a:extLst xmlns:a="http://schemas.openxmlformats.org/drawingml/2006/main">
              <a:ext uri="{FF2B5EF4-FFF2-40B4-BE49-F238E27FC236}">
                <a16:creationId xmlns:a16="http://schemas.microsoft.com/office/drawing/2014/main" id="{0D7D4B0C-03CD-4CAC-8423-6D3A95EA0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14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grid-h-480">
            <a:extLst xmlns:a="http://schemas.openxmlformats.org/drawingml/2006/main">
              <a:ext uri="{FF2B5EF4-FFF2-40B4-BE49-F238E27FC236}">
                <a16:creationId xmlns:a16="http://schemas.microsoft.com/office/drawing/2014/main" id="{40F3CD93-DF67-472F-92DC-9F6B3B8E4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grid-h-528">
            <a:extLst xmlns:a="http://schemas.openxmlformats.org/drawingml/2006/main">
              <a:ext uri="{FF2B5EF4-FFF2-40B4-BE49-F238E27FC236}">
                <a16:creationId xmlns:a16="http://schemas.microsoft.com/office/drawing/2014/main" id="{4F778BDD-3E87-4794-9051-6C8714F8A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grid-h-576">
            <a:extLst xmlns:a="http://schemas.openxmlformats.org/drawingml/2006/main">
              <a:ext uri="{FF2B5EF4-FFF2-40B4-BE49-F238E27FC236}">
                <a16:creationId xmlns:a16="http://schemas.microsoft.com/office/drawing/2014/main" id="{688F503B-4FAB-4936-8488-1AD63D2E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486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grid-h-624">
            <a:extLst xmlns:a="http://schemas.openxmlformats.org/drawingml/2006/main">
              <a:ext uri="{FF2B5EF4-FFF2-40B4-BE49-F238E27FC236}">
                <a16:creationId xmlns:a16="http://schemas.microsoft.com/office/drawing/2014/main" id="{3DFF159A-6532-4CA6-A3FA-7ACE2CA1C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943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grid-h-672">
            <a:extLst xmlns:a="http://schemas.openxmlformats.org/drawingml/2006/main">
              <a:ext uri="{FF2B5EF4-FFF2-40B4-BE49-F238E27FC236}">
                <a16:creationId xmlns:a16="http://schemas.microsoft.com/office/drawing/2014/main" id="{634B9E79-FE49-4047-8A04-5AEC24478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grid-h-720">
            <a:extLst xmlns:a="http://schemas.openxmlformats.org/drawingml/2006/main">
              <a:ext uri="{FF2B5EF4-FFF2-40B4-BE49-F238E27FC236}">
                <a16:creationId xmlns:a16="http://schemas.microsoft.com/office/drawing/2014/main" id="{E2BFAC7B-62D7-49AE-AEE5-9D2629303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e0a5bb13a944d6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45" name="section-5">
            <a:extLst xmlns:a="http://schemas.openxmlformats.org/drawingml/2006/main">
              <a:ext uri="{FF2B5EF4-FFF2-40B4-BE49-F238E27FC236}">
                <a16:creationId xmlns:a16="http://schemas.microsoft.com/office/drawing/2014/main" id="{164EDA19-5AD6-4BA4-9263-16FE56B97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路演项目 二</a:t>
            </a:r>
          </a:p>
        </p:txBody>
      </p:sp>
      <p:sp>
        <p:nvSpPr>
          <p:cNvPr id="46" name="page-5">
            <a:extLst xmlns:a="http://schemas.openxmlformats.org/drawingml/2006/main">
              <a:ext uri="{FF2B5EF4-FFF2-40B4-BE49-F238E27FC236}">
                <a16:creationId xmlns:a16="http://schemas.microsoft.com/office/drawing/2014/main" id="{2EA78919-3E30-4313-8549-C8BBE343F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05</a:t>
            </a:r>
          </a:p>
        </p:txBody>
      </p:sp>
      <p:sp>
        <p:nvSpPr>
          <p:cNvPr id="47" name="top-rule-5">
            <a:extLst xmlns:a="http://schemas.openxmlformats.org/drawingml/2006/main">
              <a:ext uri="{FF2B5EF4-FFF2-40B4-BE49-F238E27FC236}">
                <a16:creationId xmlns:a16="http://schemas.microsoft.com/office/drawing/2014/main" id="{E54620FD-0290-42F3-8355-B89F0897A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project-edge-5">
            <a:extLst xmlns:a="http://schemas.openxmlformats.org/drawingml/2006/main">
              <a:ext uri="{FF2B5EF4-FFF2-40B4-BE49-F238E27FC236}">
                <a16:creationId xmlns:a16="http://schemas.microsoft.com/office/drawing/2014/main" id="{7DA3F24B-8705-4491-8E1C-194D0A971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5F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project-number-5">
            <a:extLst xmlns:a="http://schemas.openxmlformats.org/drawingml/2006/main">
              <a:ext uri="{FF2B5EF4-FFF2-40B4-BE49-F238E27FC236}">
                <a16:creationId xmlns:a16="http://schemas.microsoft.com/office/drawing/2014/main" id="{AE0388EF-CE0C-437E-8E60-AE9C4D0FE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1809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050" b="1" i="0">
                <a:solidFill>
                  <a:srgbClr val="1F5FA3"/>
                </a:solidFill>
              </a:defRPr>
            </a:pPr>
            <a:r>
              <a:rPr sz="7050" b="1" i="0">
                <a:solidFill>
                  <a:srgbClr val="1F5FA3"/>
                </a:solidFill>
              </a:rPr>
              <a:t>02</a:t>
            </a:r>
          </a:p>
        </p:txBody>
      </p:sp>
      <p:sp>
        <p:nvSpPr>
          <p:cNvPr id="50" name="project-title-5">
            <a:extLst xmlns:a="http://schemas.openxmlformats.org/drawingml/2006/main">
              <a:ext uri="{FF2B5EF4-FFF2-40B4-BE49-F238E27FC236}">
                <a16:creationId xmlns:a16="http://schemas.microsoft.com/office/drawing/2014/main" id="{C5055427-5B2B-4156-8804-7128CFFF6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257300"/>
            <a:ext cx="8191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040000"/>
                </a:solidFill>
              </a:defRPr>
            </a:pPr>
            <a:r>
              <a:rPr sz="3375" b="1" i="0">
                <a:solidFill>
                  <a:srgbClr val="040000"/>
                </a:solidFill>
              </a:rPr>
              <a:t>味觉算法实验室 · AI 调味机</a:t>
            </a:r>
          </a:p>
        </p:txBody>
      </p:sp>
      <p:sp>
        <p:nvSpPr>
          <p:cNvPr id="51" name="project-subtitle-5">
            <a:extLst xmlns:a="http://schemas.openxmlformats.org/drawingml/2006/main">
              <a:ext uri="{FF2B5EF4-FFF2-40B4-BE49-F238E27FC236}">
                <a16:creationId xmlns:a16="http://schemas.microsoft.com/office/drawing/2014/main" id="{CB569847-2598-446F-A1A1-E51EFB5ED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95262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66666"/>
                </a:solidFill>
              </a:defRPr>
            </a:pPr>
            <a:r>
              <a:rPr sz="1650" b="1" i="0">
                <a:solidFill>
                  <a:srgbClr val="666666"/>
                </a:solidFill>
              </a:rPr>
              <a:t>味觉大模型</a:t>
            </a:r>
          </a:p>
        </p:txBody>
      </p:sp>
      <p:sp>
        <p:nvSpPr>
          <p:cNvPr id="52" name="project-rule-5">
            <a:extLst xmlns:a="http://schemas.openxmlformats.org/drawingml/2006/main">
              <a:ext uri="{FF2B5EF4-FFF2-40B4-BE49-F238E27FC236}">
                <a16:creationId xmlns:a16="http://schemas.microsoft.com/office/drawing/2014/main" id="{15DB035E-F460-40C3-8563-6D7DB2BB5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10820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project-statement-bg-5">
            <a:extLst xmlns:a="http://schemas.openxmlformats.org/drawingml/2006/main">
              <a:ext uri="{FF2B5EF4-FFF2-40B4-BE49-F238E27FC236}">
                <a16:creationId xmlns:a16="http://schemas.microsoft.com/office/drawing/2014/main" id="{BA4612F8-3109-42A8-B12D-2D6CE44C4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6991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project-claim-label-5">
            <a:extLst xmlns:a="http://schemas.openxmlformats.org/drawingml/2006/main">
              <a:ext uri="{FF2B5EF4-FFF2-40B4-BE49-F238E27FC236}">
                <a16:creationId xmlns:a16="http://schemas.microsoft.com/office/drawing/2014/main" id="{980AD1DD-59FF-4311-B268-EB458017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385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1F5FA3"/>
                </a:solidFill>
              </a:defRPr>
            </a:pPr>
            <a:r>
              <a:rPr sz="1200" b="1" i="0">
                <a:solidFill>
                  <a:srgbClr val="1F5FA3"/>
                </a:solidFill>
              </a:rPr>
              <a:t>项目主张</a:t>
            </a:r>
          </a:p>
        </p:txBody>
      </p:sp>
      <p:sp>
        <p:nvSpPr>
          <p:cNvPr id="55" name="project-claim-5">
            <a:extLst xmlns:a="http://schemas.openxmlformats.org/drawingml/2006/main">
              <a:ext uri="{FF2B5EF4-FFF2-40B4-BE49-F238E27FC236}">
                <a16:creationId xmlns:a16="http://schemas.microsoft.com/office/drawing/2014/main" id="{8B7795AE-1006-4C67-A0CD-856A5451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8550"/>
            <a:ext cx="6381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 i="0">
                <a:solidFill>
                  <a:srgbClr val="FFFFFF"/>
                </a:solidFill>
              </a:defRPr>
            </a:pPr>
            <a:r>
              <a:rPr sz="2550" b="1" i="0">
                <a:solidFill>
                  <a:srgbClr val="FFFFFF"/>
                </a:solidFill>
              </a:rPr>
              <a:t>让每一道菜都有稳定的灵魂</a:t>
            </a:r>
          </a:p>
        </p:txBody>
      </p:sp>
      <p:sp>
        <p:nvSpPr>
          <p:cNvPr id="56" name="project-focus-bg-5">
            <a:extLst xmlns:a="http://schemas.openxmlformats.org/drawingml/2006/main">
              <a:ext uri="{FF2B5EF4-FFF2-40B4-BE49-F238E27FC236}">
                <a16:creationId xmlns:a16="http://schemas.microsoft.com/office/drawing/2014/main" id="{FE526FD2-EEA9-43F1-A7FF-B5D1665A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09900"/>
            <a:ext cx="35052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5F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project-focus-label-5">
            <a:extLst xmlns:a="http://schemas.openxmlformats.org/drawingml/2006/main">
              <a:ext uri="{FF2B5EF4-FFF2-40B4-BE49-F238E27FC236}">
                <a16:creationId xmlns:a16="http://schemas.microsoft.com/office/drawing/2014/main" id="{39A51DCD-0FF8-43DE-83FC-01CF251F3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38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关注场景</a:t>
            </a:r>
          </a:p>
        </p:txBody>
      </p:sp>
      <p:sp>
        <p:nvSpPr>
          <p:cNvPr id="58" name="project-focus-5">
            <a:extLst xmlns:a="http://schemas.openxmlformats.org/drawingml/2006/main">
              <a:ext uri="{FF2B5EF4-FFF2-40B4-BE49-F238E27FC236}">
                <a16:creationId xmlns:a16="http://schemas.microsoft.com/office/drawing/2014/main" id="{5FC98155-5A52-4F28-A5B8-9F439172F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19500"/>
            <a:ext cx="2952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味觉建模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AI 调味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稳定表达</a:t>
            </a:r>
          </a:p>
        </p:txBody>
      </p:sp>
      <p:sp>
        <p:nvSpPr>
          <p:cNvPr id="59" name="project-team-5">
            <a:extLst xmlns:a="http://schemas.openxmlformats.org/drawingml/2006/main">
              <a:ext uri="{FF2B5EF4-FFF2-40B4-BE49-F238E27FC236}">
                <a16:creationId xmlns:a16="http://schemas.microsoft.com/office/drawing/2014/main" id="{E8681B58-4360-42B0-84F8-09076F86C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项目团队</a:t>
            </a:r>
          </a:p>
        </p:txBody>
      </p:sp>
      <p:sp>
        <p:nvSpPr>
          <p:cNvPr id="60" name="project-tech-5">
            <a:extLst xmlns:a="http://schemas.openxmlformats.org/drawingml/2006/main">
              <a:ext uri="{FF2B5EF4-FFF2-40B4-BE49-F238E27FC236}">
                <a16:creationId xmlns:a16="http://schemas.microsoft.com/office/drawing/2014/main" id="{03ABA22A-80B5-4A6D-A98E-8A46A1B71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0482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核心技术亮点</a:t>
            </a:r>
          </a:p>
        </p:txBody>
      </p:sp>
      <p:sp>
        <p:nvSpPr>
          <p:cNvPr id="61" name="project-evidence-5">
            <a:extLst xmlns:a="http://schemas.openxmlformats.org/drawingml/2006/main">
              <a:ext uri="{FF2B5EF4-FFF2-40B4-BE49-F238E27FC236}">
                <a16:creationId xmlns:a16="http://schemas.microsoft.com/office/drawing/2014/main" id="{ACEECAB1-0C74-4A20-85F3-71476A9F9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048250"/>
            <a:ext cx="3848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验证数据 / 演示结果</a:t>
            </a:r>
          </a:p>
        </p:txBody>
      </p:sp>
      <p:sp>
        <p:nvSpPr>
          <p:cNvPr id="62" name="project-team-line-5">
            <a:extLst xmlns:a="http://schemas.openxmlformats.org/drawingml/2006/main">
              <a:ext uri="{FF2B5EF4-FFF2-40B4-BE49-F238E27FC236}">
                <a16:creationId xmlns:a16="http://schemas.microsoft.com/office/drawing/2014/main" id="{27D7C924-0175-4F1B-9624-6F13603D8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王一诺｜联合创始人</a:t>
            </a:r>
          </a:p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郭丹锐｜私募基金投资人</a:t>
            </a:r>
          </a:p>
        </p:txBody>
      </p:sp>
      <p:sp>
        <p:nvSpPr>
          <p:cNvPr id="63" name="project-tech-line-5">
            <a:extLst xmlns:a="http://schemas.openxmlformats.org/drawingml/2006/main">
              <a:ext uri="{FF2B5EF4-FFF2-40B4-BE49-F238E27FC236}">
                <a16:creationId xmlns:a16="http://schemas.microsoft.com/office/drawing/2014/main" id="{81BF1A16-DF34-4850-BDE4-8D0DA71D0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911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6"/>
                </a:solidFill>
              </a:defRPr>
            </a:pPr>
            <a:r>
              <a:rPr sz="1200" b="0">
                <a:solidFill>
                  <a:srgbClr val="666666"/>
                </a:solidFill>
              </a:rPr>
              <a:t>现场路演介绍</a:t>
            </a:r>
          </a:p>
        </p:txBody>
      </p:sp>
      <p:sp>
        <p:nvSpPr>
          <p:cNvPr id="64" name="project-evidence-line-5">
            <a:extLst xmlns:a="http://schemas.openxmlformats.org/drawingml/2006/main">
              <a:ext uri="{FF2B5EF4-FFF2-40B4-BE49-F238E27FC236}">
                <a16:creationId xmlns:a16="http://schemas.microsoft.com/office/drawing/2014/main" id="{F5954B85-C921-46D3-BFD5-3B60D73DA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391150"/>
            <a:ext cx="3848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6"/>
                </a:solidFill>
              </a:defRPr>
            </a:pPr>
            <a:r>
              <a:rPr sz="1200" b="0">
                <a:solidFill>
                  <a:srgbClr val="666666"/>
                </a:solidFill>
              </a:rPr>
              <a:t>现场演示材料</a:t>
            </a:r>
          </a:p>
        </p:txBody>
      </p:sp>
      <p:sp>
        <p:nvSpPr>
          <p:cNvPr id="65" name="project-disclaimer-5">
            <a:extLst xmlns:a="http://schemas.openxmlformats.org/drawingml/2006/main">
              <a:ext uri="{FF2B5EF4-FFF2-40B4-BE49-F238E27FC236}">
                <a16:creationId xmlns:a16="http://schemas.microsoft.com/office/drawing/2014/main" id="{E4C8055D-315F-41A2-9958-B0B6A32A6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5315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666666"/>
                </a:solidFill>
              </a:defRPr>
            </a:pPr>
            <a:r>
              <a:rPr sz="975" b="0" i="0">
                <a:solidFill>
                  <a:srgbClr val="666666"/>
                </a:solidFill>
              </a:rPr>
              <a:t>项目主张；技术效果与适用范围以现场展示及验证材料为准。</a:t>
            </a:r>
          </a:p>
        </p:txBody>
      </p:sp>
      <p:sp>
        <p:nvSpPr>
          <p:cNvPr id="66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7BDEE228-9AE2-47B4-A07F-78AF653D3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footer-event-5">
            <a:extLst xmlns:a="http://schemas.openxmlformats.org/drawingml/2006/main">
              <a:ext uri="{FF2B5EF4-FFF2-40B4-BE49-F238E27FC236}">
                <a16:creationId xmlns:a16="http://schemas.microsoft.com/office/drawing/2014/main" id="{82757BFE-D639-442A-9A3F-7AE7F9221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66666"/>
                </a:solidFill>
              </a:defRPr>
            </a:pPr>
            <a:r>
              <a:rPr sz="825" b="1" i="0">
                <a:solidFill>
                  <a:srgbClr val="666666"/>
                </a:solidFill>
              </a:rPr>
              <a:t>XTF 夏季决赛 · 2026.08.23 · 哈尔滨工业大学（深圳）</a:t>
            </a:r>
          </a:p>
        </p:txBody>
      </p:sp>
      <p:sp>
        <p:nvSpPr>
          <p:cNvPr id="68" name="footer-site-5">
            <a:extLst xmlns:a="http://schemas.openxmlformats.org/drawingml/2006/main">
              <a:ext uri="{FF2B5EF4-FFF2-40B4-BE49-F238E27FC236}">
                <a16:creationId xmlns:a16="http://schemas.microsoft.com/office/drawing/2014/main" id="{70519969-A2B4-49D2-9B47-9D006D4C6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040000"/>
                </a:solidFill>
              </a:defRPr>
            </a:pPr>
            <a:r>
              <a:rPr sz="825" b="1" i="0">
                <a:solidFill>
                  <a:srgbClr val="040000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1033583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" name="grid-v-0">
            <a:extLst xmlns:a="http://schemas.openxmlformats.org/drawingml/2006/main">
              <a:ext uri="{FF2B5EF4-FFF2-40B4-BE49-F238E27FC236}">
                <a16:creationId xmlns:a16="http://schemas.microsoft.com/office/drawing/2014/main" id="{89295387-538E-4EB6-BB61-87234C727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48">
            <a:extLst xmlns:a="http://schemas.openxmlformats.org/drawingml/2006/main">
              <a:ext uri="{FF2B5EF4-FFF2-40B4-BE49-F238E27FC236}">
                <a16:creationId xmlns:a16="http://schemas.microsoft.com/office/drawing/2014/main" id="{F0C3F6FA-D7B8-40E5-835F-23A12D3EC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96">
            <a:extLst xmlns:a="http://schemas.openxmlformats.org/drawingml/2006/main">
              <a:ext uri="{FF2B5EF4-FFF2-40B4-BE49-F238E27FC236}">
                <a16:creationId xmlns:a16="http://schemas.microsoft.com/office/drawing/2014/main" id="{F9C86C44-CDC0-47A7-B13F-629DCB1E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144">
            <a:extLst xmlns:a="http://schemas.openxmlformats.org/drawingml/2006/main">
              <a:ext uri="{FF2B5EF4-FFF2-40B4-BE49-F238E27FC236}">
                <a16:creationId xmlns:a16="http://schemas.microsoft.com/office/drawing/2014/main" id="{2CED8812-1F21-4589-8990-7D068E665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192">
            <a:extLst xmlns:a="http://schemas.openxmlformats.org/drawingml/2006/main">
              <a:ext uri="{FF2B5EF4-FFF2-40B4-BE49-F238E27FC236}">
                <a16:creationId xmlns:a16="http://schemas.microsoft.com/office/drawing/2014/main" id="{794F06CD-22DA-40AC-8D4D-81FEFED1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240">
            <a:extLst xmlns:a="http://schemas.openxmlformats.org/drawingml/2006/main">
              <a:ext uri="{FF2B5EF4-FFF2-40B4-BE49-F238E27FC236}">
                <a16:creationId xmlns:a16="http://schemas.microsoft.com/office/drawing/2014/main" id="{99BFFF76-F844-41FF-9587-18299EF64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288">
            <a:extLst xmlns:a="http://schemas.openxmlformats.org/drawingml/2006/main">
              <a:ext uri="{FF2B5EF4-FFF2-40B4-BE49-F238E27FC236}">
                <a16:creationId xmlns:a16="http://schemas.microsoft.com/office/drawing/2014/main" id="{BC299210-24F5-48D5-A519-F2078F568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336">
            <a:extLst xmlns:a="http://schemas.openxmlformats.org/drawingml/2006/main">
              <a:ext uri="{FF2B5EF4-FFF2-40B4-BE49-F238E27FC236}">
                <a16:creationId xmlns:a16="http://schemas.microsoft.com/office/drawing/2014/main" id="{7C1E750A-1ED2-4045-AA73-622C7ABE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384">
            <a:extLst xmlns:a="http://schemas.openxmlformats.org/drawingml/2006/main">
              <a:ext uri="{FF2B5EF4-FFF2-40B4-BE49-F238E27FC236}">
                <a16:creationId xmlns:a16="http://schemas.microsoft.com/office/drawing/2014/main" id="{CAA03635-47E1-4443-84AB-A3636FDA1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432">
            <a:extLst xmlns:a="http://schemas.openxmlformats.org/drawingml/2006/main">
              <a:ext uri="{FF2B5EF4-FFF2-40B4-BE49-F238E27FC236}">
                <a16:creationId xmlns:a16="http://schemas.microsoft.com/office/drawing/2014/main" id="{37FBB726-E5DD-457B-AB5D-C2E96BF7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480">
            <a:extLst xmlns:a="http://schemas.openxmlformats.org/drawingml/2006/main">
              <a:ext uri="{FF2B5EF4-FFF2-40B4-BE49-F238E27FC236}">
                <a16:creationId xmlns:a16="http://schemas.microsoft.com/office/drawing/2014/main" id="{CDBAE044-ADA1-4531-8BD1-12F823E7E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528">
            <a:extLst xmlns:a="http://schemas.openxmlformats.org/drawingml/2006/main">
              <a:ext uri="{FF2B5EF4-FFF2-40B4-BE49-F238E27FC236}">
                <a16:creationId xmlns:a16="http://schemas.microsoft.com/office/drawing/2014/main" id="{F0A50E3B-F294-4359-B06A-F988CF6A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576">
            <a:extLst xmlns:a="http://schemas.openxmlformats.org/drawingml/2006/main">
              <a:ext uri="{FF2B5EF4-FFF2-40B4-BE49-F238E27FC236}">
                <a16:creationId xmlns:a16="http://schemas.microsoft.com/office/drawing/2014/main" id="{A8C0D91C-262B-4821-8DB2-2DEC905F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624">
            <a:extLst xmlns:a="http://schemas.openxmlformats.org/drawingml/2006/main">
              <a:ext uri="{FF2B5EF4-FFF2-40B4-BE49-F238E27FC236}">
                <a16:creationId xmlns:a16="http://schemas.microsoft.com/office/drawing/2014/main" id="{ABE66510-AC9C-4E15-9EA6-DF1C19DB2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672">
            <a:extLst xmlns:a="http://schemas.openxmlformats.org/drawingml/2006/main">
              <a:ext uri="{FF2B5EF4-FFF2-40B4-BE49-F238E27FC236}">
                <a16:creationId xmlns:a16="http://schemas.microsoft.com/office/drawing/2014/main" id="{E70F2643-9750-4061-863D-14C07AD5A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720">
            <a:extLst xmlns:a="http://schemas.openxmlformats.org/drawingml/2006/main">
              <a:ext uri="{FF2B5EF4-FFF2-40B4-BE49-F238E27FC236}">
                <a16:creationId xmlns:a16="http://schemas.microsoft.com/office/drawing/2014/main" id="{32DE10B8-A6C4-47E3-B26E-6BA52A81D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768">
            <a:extLst xmlns:a="http://schemas.openxmlformats.org/drawingml/2006/main">
              <a:ext uri="{FF2B5EF4-FFF2-40B4-BE49-F238E27FC236}">
                <a16:creationId xmlns:a16="http://schemas.microsoft.com/office/drawing/2014/main" id="{F3F63478-CFE2-4007-BC37-4CBB176F6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v-816">
            <a:extLst xmlns:a="http://schemas.openxmlformats.org/drawingml/2006/main">
              <a:ext uri="{FF2B5EF4-FFF2-40B4-BE49-F238E27FC236}">
                <a16:creationId xmlns:a16="http://schemas.microsoft.com/office/drawing/2014/main" id="{48E56570-AFD8-4813-8444-1696D98B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v-864">
            <a:extLst xmlns:a="http://schemas.openxmlformats.org/drawingml/2006/main">
              <a:ext uri="{FF2B5EF4-FFF2-40B4-BE49-F238E27FC236}">
                <a16:creationId xmlns:a16="http://schemas.microsoft.com/office/drawing/2014/main" id="{DB99FF3B-AEFD-4D54-9F42-F9CEC0D5D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v-912">
            <a:extLst xmlns:a="http://schemas.openxmlformats.org/drawingml/2006/main">
              <a:ext uri="{FF2B5EF4-FFF2-40B4-BE49-F238E27FC236}">
                <a16:creationId xmlns:a16="http://schemas.microsoft.com/office/drawing/2014/main" id="{54CC05CE-BAC0-44D7-8C5B-403A46BA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v-960">
            <a:extLst xmlns:a="http://schemas.openxmlformats.org/drawingml/2006/main">
              <a:ext uri="{FF2B5EF4-FFF2-40B4-BE49-F238E27FC236}">
                <a16:creationId xmlns:a16="http://schemas.microsoft.com/office/drawing/2014/main" id="{32DD55B6-0D87-43E7-BCAE-05E87669A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v-1008">
            <a:extLst xmlns:a="http://schemas.openxmlformats.org/drawingml/2006/main">
              <a:ext uri="{FF2B5EF4-FFF2-40B4-BE49-F238E27FC236}">
                <a16:creationId xmlns:a16="http://schemas.microsoft.com/office/drawing/2014/main" id="{29BE8172-C676-49F9-9E19-0F6714554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v-1056">
            <a:extLst xmlns:a="http://schemas.openxmlformats.org/drawingml/2006/main">
              <a:ext uri="{FF2B5EF4-FFF2-40B4-BE49-F238E27FC236}">
                <a16:creationId xmlns:a16="http://schemas.microsoft.com/office/drawing/2014/main" id="{950EA666-15A1-4AC2-88CB-DACC89E37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v-1104">
            <a:extLst xmlns:a="http://schemas.openxmlformats.org/drawingml/2006/main">
              <a:ext uri="{FF2B5EF4-FFF2-40B4-BE49-F238E27FC236}">
                <a16:creationId xmlns:a16="http://schemas.microsoft.com/office/drawing/2014/main" id="{635A9A86-D279-46AE-B251-A86E4A00C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v-1152">
            <a:extLst xmlns:a="http://schemas.openxmlformats.org/drawingml/2006/main">
              <a:ext uri="{FF2B5EF4-FFF2-40B4-BE49-F238E27FC236}">
                <a16:creationId xmlns:a16="http://schemas.microsoft.com/office/drawing/2014/main" id="{AFEA1BFF-2074-4F03-B91F-F9DE87DAD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93CFFA2A-7115-4ED0-B2AA-8A4A1B83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v-1248">
            <a:extLst xmlns:a="http://schemas.openxmlformats.org/drawingml/2006/main">
              <a:ext uri="{FF2B5EF4-FFF2-40B4-BE49-F238E27FC236}">
                <a16:creationId xmlns:a16="http://schemas.microsoft.com/office/drawing/2014/main" id="{102A302C-2BB6-4BF7-9A57-B7CF954AA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rid-h-0">
            <a:extLst xmlns:a="http://schemas.openxmlformats.org/drawingml/2006/main">
              <a:ext uri="{FF2B5EF4-FFF2-40B4-BE49-F238E27FC236}">
                <a16:creationId xmlns:a16="http://schemas.microsoft.com/office/drawing/2014/main" id="{676E72C0-FF02-46AE-AFCC-948428CC4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grid-h-48">
            <a:extLst xmlns:a="http://schemas.openxmlformats.org/drawingml/2006/main">
              <a:ext uri="{FF2B5EF4-FFF2-40B4-BE49-F238E27FC236}">
                <a16:creationId xmlns:a16="http://schemas.microsoft.com/office/drawing/2014/main" id="{08A875EF-85CD-4BD2-8B6B-8CF32D5B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grid-h-96">
            <a:extLst xmlns:a="http://schemas.openxmlformats.org/drawingml/2006/main">
              <a:ext uri="{FF2B5EF4-FFF2-40B4-BE49-F238E27FC236}">
                <a16:creationId xmlns:a16="http://schemas.microsoft.com/office/drawing/2014/main" id="{610A618D-953F-48DB-A285-999304418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14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grid-h-144">
            <a:extLst xmlns:a="http://schemas.openxmlformats.org/drawingml/2006/main">
              <a:ext uri="{FF2B5EF4-FFF2-40B4-BE49-F238E27FC236}">
                <a16:creationId xmlns:a16="http://schemas.microsoft.com/office/drawing/2014/main" id="{7BC3F3E4-6FEB-4022-B1C8-8E9B152C4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71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grid-h-192">
            <a:extLst xmlns:a="http://schemas.openxmlformats.org/drawingml/2006/main">
              <a:ext uri="{FF2B5EF4-FFF2-40B4-BE49-F238E27FC236}">
                <a16:creationId xmlns:a16="http://schemas.microsoft.com/office/drawing/2014/main" id="{7345A5CE-1A97-49EE-897E-102D34DB8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28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rid-h-240">
            <a:extLst xmlns:a="http://schemas.openxmlformats.org/drawingml/2006/main">
              <a:ext uri="{FF2B5EF4-FFF2-40B4-BE49-F238E27FC236}">
                <a16:creationId xmlns:a16="http://schemas.microsoft.com/office/drawing/2014/main" id="{A3262D6A-930A-490B-99E7-751E0BD9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grid-h-288">
            <a:extLst xmlns:a="http://schemas.openxmlformats.org/drawingml/2006/main">
              <a:ext uri="{FF2B5EF4-FFF2-40B4-BE49-F238E27FC236}">
                <a16:creationId xmlns:a16="http://schemas.microsoft.com/office/drawing/2014/main" id="{EC89998D-06E3-4CCF-9006-A898B8B17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743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grid-h-336">
            <a:extLst xmlns:a="http://schemas.openxmlformats.org/drawingml/2006/main">
              <a:ext uri="{FF2B5EF4-FFF2-40B4-BE49-F238E27FC236}">
                <a16:creationId xmlns:a16="http://schemas.microsoft.com/office/drawing/2014/main" id="{1F9F597C-008C-438F-8700-F6F36DF0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200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grid-h-384">
            <a:extLst xmlns:a="http://schemas.openxmlformats.org/drawingml/2006/main">
              <a:ext uri="{FF2B5EF4-FFF2-40B4-BE49-F238E27FC236}">
                <a16:creationId xmlns:a16="http://schemas.microsoft.com/office/drawing/2014/main" id="{79876357-982A-43D5-88FA-0FFC8E016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657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grid-h-432">
            <a:extLst xmlns:a="http://schemas.openxmlformats.org/drawingml/2006/main">
              <a:ext uri="{FF2B5EF4-FFF2-40B4-BE49-F238E27FC236}">
                <a16:creationId xmlns:a16="http://schemas.microsoft.com/office/drawing/2014/main" id="{2C7CDD6F-8BB8-4A78-8095-043DC1610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14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grid-h-480">
            <a:extLst xmlns:a="http://schemas.openxmlformats.org/drawingml/2006/main">
              <a:ext uri="{FF2B5EF4-FFF2-40B4-BE49-F238E27FC236}">
                <a16:creationId xmlns:a16="http://schemas.microsoft.com/office/drawing/2014/main" id="{27ED5FF8-B822-483F-9E43-8F78D305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grid-h-528">
            <a:extLst xmlns:a="http://schemas.openxmlformats.org/drawingml/2006/main">
              <a:ext uri="{FF2B5EF4-FFF2-40B4-BE49-F238E27FC236}">
                <a16:creationId xmlns:a16="http://schemas.microsoft.com/office/drawing/2014/main" id="{28CA64CE-8715-44A4-B078-513BB15F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grid-h-576">
            <a:extLst xmlns:a="http://schemas.openxmlformats.org/drawingml/2006/main">
              <a:ext uri="{FF2B5EF4-FFF2-40B4-BE49-F238E27FC236}">
                <a16:creationId xmlns:a16="http://schemas.microsoft.com/office/drawing/2014/main" id="{92A3C1A8-E0D2-4E36-B06C-F9BEE0AE2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486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grid-h-624">
            <a:extLst xmlns:a="http://schemas.openxmlformats.org/drawingml/2006/main">
              <a:ext uri="{FF2B5EF4-FFF2-40B4-BE49-F238E27FC236}">
                <a16:creationId xmlns:a16="http://schemas.microsoft.com/office/drawing/2014/main" id="{104A894C-44FE-4364-80B0-F145C1E8B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943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grid-h-672">
            <a:extLst xmlns:a="http://schemas.openxmlformats.org/drawingml/2006/main">
              <a:ext uri="{FF2B5EF4-FFF2-40B4-BE49-F238E27FC236}">
                <a16:creationId xmlns:a16="http://schemas.microsoft.com/office/drawing/2014/main" id="{62F11EC8-A9DC-4E1C-9DAF-7F1FEA980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grid-h-720">
            <a:extLst xmlns:a="http://schemas.openxmlformats.org/drawingml/2006/main">
              <a:ext uri="{FF2B5EF4-FFF2-40B4-BE49-F238E27FC236}">
                <a16:creationId xmlns:a16="http://schemas.microsoft.com/office/drawing/2014/main" id="{15D68C46-52A6-41F2-B9C8-110C3CAAC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d12e6297ed40f3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45" name="section-6">
            <a:extLst xmlns:a="http://schemas.openxmlformats.org/drawingml/2006/main">
              <a:ext uri="{FF2B5EF4-FFF2-40B4-BE49-F238E27FC236}">
                <a16:creationId xmlns:a16="http://schemas.microsoft.com/office/drawing/2014/main" id="{59CCBE26-7412-4C9D-BD24-DE6B01CC5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路演项目 三</a:t>
            </a:r>
          </a:p>
        </p:txBody>
      </p:sp>
      <p:sp>
        <p:nvSpPr>
          <p:cNvPr id="46" name="page-6">
            <a:extLst xmlns:a="http://schemas.openxmlformats.org/drawingml/2006/main">
              <a:ext uri="{FF2B5EF4-FFF2-40B4-BE49-F238E27FC236}">
                <a16:creationId xmlns:a16="http://schemas.microsoft.com/office/drawing/2014/main" id="{EF5C6035-FAF8-41C1-BD00-F454A3D0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06</a:t>
            </a:r>
          </a:p>
        </p:txBody>
      </p:sp>
      <p:sp>
        <p:nvSpPr>
          <p:cNvPr id="47" name="top-rule-6">
            <a:extLst xmlns:a="http://schemas.openxmlformats.org/drawingml/2006/main">
              <a:ext uri="{FF2B5EF4-FFF2-40B4-BE49-F238E27FC236}">
                <a16:creationId xmlns:a16="http://schemas.microsoft.com/office/drawing/2014/main" id="{89856C6B-4C05-4CC7-ACD6-5B62B75D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project-edge-6">
            <a:extLst xmlns:a="http://schemas.openxmlformats.org/drawingml/2006/main">
              <a:ext uri="{FF2B5EF4-FFF2-40B4-BE49-F238E27FC236}">
                <a16:creationId xmlns:a16="http://schemas.microsoft.com/office/drawing/2014/main" id="{323BDB2A-5C39-4995-AAD9-DC40183E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project-number-6">
            <a:extLst xmlns:a="http://schemas.openxmlformats.org/drawingml/2006/main">
              <a:ext uri="{FF2B5EF4-FFF2-40B4-BE49-F238E27FC236}">
                <a16:creationId xmlns:a16="http://schemas.microsoft.com/office/drawing/2014/main" id="{B6C4F092-0BA0-4439-BA1C-BEBB9D375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1809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050" b="1" i="0">
                <a:solidFill>
                  <a:srgbClr val="A51D18"/>
                </a:solidFill>
              </a:defRPr>
            </a:pPr>
            <a:r>
              <a:rPr sz="7050" b="1" i="0">
                <a:solidFill>
                  <a:srgbClr val="A51D18"/>
                </a:solidFill>
              </a:rPr>
              <a:t>03</a:t>
            </a:r>
          </a:p>
        </p:txBody>
      </p:sp>
      <p:sp>
        <p:nvSpPr>
          <p:cNvPr id="50" name="project-title-6">
            <a:extLst xmlns:a="http://schemas.openxmlformats.org/drawingml/2006/main">
              <a:ext uri="{FF2B5EF4-FFF2-40B4-BE49-F238E27FC236}">
                <a16:creationId xmlns:a16="http://schemas.microsoft.com/office/drawing/2014/main" id="{8D3608FE-59A9-4E87-B80B-241AC5472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257300"/>
            <a:ext cx="8191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040000"/>
                </a:solidFill>
              </a:defRPr>
            </a:pPr>
            <a:r>
              <a:rPr sz="3375" b="1" i="0">
                <a:solidFill>
                  <a:srgbClr val="040000"/>
                </a:solidFill>
              </a:rPr>
              <a:t>传世传记 · 永生树计划</a:t>
            </a:r>
          </a:p>
        </p:txBody>
      </p:sp>
      <p:sp>
        <p:nvSpPr>
          <p:cNvPr id="51" name="project-subtitle-6">
            <a:extLst xmlns:a="http://schemas.openxmlformats.org/drawingml/2006/main">
              <a:ext uri="{FF2B5EF4-FFF2-40B4-BE49-F238E27FC236}">
                <a16:creationId xmlns:a16="http://schemas.microsoft.com/office/drawing/2014/main" id="{F8937BA7-6A3C-4A3E-B543-92A363B99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95262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66666"/>
                </a:solidFill>
              </a:defRPr>
            </a:pPr>
            <a:r>
              <a:rPr sz="1650" b="1" i="0">
                <a:solidFill>
                  <a:srgbClr val="666666"/>
                </a:solidFill>
              </a:rPr>
              <a:t>记录长者的生平、记忆与家族故事</a:t>
            </a:r>
          </a:p>
        </p:txBody>
      </p:sp>
      <p:sp>
        <p:nvSpPr>
          <p:cNvPr id="52" name="project-rule-6">
            <a:extLst xmlns:a="http://schemas.openxmlformats.org/drawingml/2006/main">
              <a:ext uri="{FF2B5EF4-FFF2-40B4-BE49-F238E27FC236}">
                <a16:creationId xmlns:a16="http://schemas.microsoft.com/office/drawing/2014/main" id="{8F7D20B6-5E2F-4113-AA8D-619ABCC94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10820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project-statement-bg-6">
            <a:extLst xmlns:a="http://schemas.openxmlformats.org/drawingml/2006/main">
              <a:ext uri="{FF2B5EF4-FFF2-40B4-BE49-F238E27FC236}">
                <a16:creationId xmlns:a16="http://schemas.microsoft.com/office/drawing/2014/main" id="{198BAA68-E47B-456B-A948-3E3A060AA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6991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project-claim-label-6">
            <a:extLst xmlns:a="http://schemas.openxmlformats.org/drawingml/2006/main">
              <a:ext uri="{FF2B5EF4-FFF2-40B4-BE49-F238E27FC236}">
                <a16:creationId xmlns:a16="http://schemas.microsoft.com/office/drawing/2014/main" id="{9BE80726-8DD5-4078-A1A9-C8A2EE897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385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A51D18"/>
                </a:solidFill>
              </a:defRPr>
            </a:pPr>
            <a:r>
              <a:rPr sz="1200" b="1" i="0">
                <a:solidFill>
                  <a:srgbClr val="A51D18"/>
                </a:solidFill>
              </a:rPr>
              <a:t>项目主张</a:t>
            </a:r>
          </a:p>
        </p:txBody>
      </p:sp>
      <p:sp>
        <p:nvSpPr>
          <p:cNvPr id="55" name="project-claim-6">
            <a:extLst xmlns:a="http://schemas.openxmlformats.org/drawingml/2006/main">
              <a:ext uri="{FF2B5EF4-FFF2-40B4-BE49-F238E27FC236}">
                <a16:creationId xmlns:a16="http://schemas.microsoft.com/office/drawing/2014/main" id="{A8C8D0EF-154D-423C-B249-E060A94E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8550"/>
            <a:ext cx="6381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 i="0">
                <a:solidFill>
                  <a:srgbClr val="FFFFFF"/>
                </a:solidFill>
              </a:defRPr>
            </a:pPr>
            <a:r>
              <a:rPr sz="2550" b="1" i="0">
                <a:solidFill>
                  <a:srgbClr val="FFFFFF"/>
                </a:solidFill>
              </a:rPr>
              <a:t>让每个长者的故事都被记录</a:t>
            </a:r>
          </a:p>
        </p:txBody>
      </p:sp>
      <p:sp>
        <p:nvSpPr>
          <p:cNvPr id="56" name="project-focus-bg-6">
            <a:extLst xmlns:a="http://schemas.openxmlformats.org/drawingml/2006/main">
              <a:ext uri="{FF2B5EF4-FFF2-40B4-BE49-F238E27FC236}">
                <a16:creationId xmlns:a16="http://schemas.microsoft.com/office/drawing/2014/main" id="{08123D5A-2D0F-4392-BA90-41FE14FA2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09900"/>
            <a:ext cx="35052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1D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project-focus-label-6">
            <a:extLst xmlns:a="http://schemas.openxmlformats.org/drawingml/2006/main">
              <a:ext uri="{FF2B5EF4-FFF2-40B4-BE49-F238E27FC236}">
                <a16:creationId xmlns:a16="http://schemas.microsoft.com/office/drawing/2014/main" id="{BF324EDD-31DA-4782-A640-B72EA135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38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关注场景</a:t>
            </a:r>
          </a:p>
        </p:txBody>
      </p:sp>
      <p:sp>
        <p:nvSpPr>
          <p:cNvPr id="58" name="project-focus-6">
            <a:extLst xmlns:a="http://schemas.openxmlformats.org/drawingml/2006/main">
              <a:ext uri="{FF2B5EF4-FFF2-40B4-BE49-F238E27FC236}">
                <a16:creationId xmlns:a16="http://schemas.microsoft.com/office/drawing/2014/main" id="{8BC79222-9EAB-495C-87B5-3CC424E3D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19500"/>
            <a:ext cx="2952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长者故事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记忆记录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代际传承</a:t>
            </a:r>
          </a:p>
        </p:txBody>
      </p:sp>
      <p:sp>
        <p:nvSpPr>
          <p:cNvPr id="59" name="project-team-6">
            <a:extLst xmlns:a="http://schemas.openxmlformats.org/drawingml/2006/main">
              <a:ext uri="{FF2B5EF4-FFF2-40B4-BE49-F238E27FC236}">
                <a16:creationId xmlns:a16="http://schemas.microsoft.com/office/drawing/2014/main" id="{51B7E204-68DB-46C1-B674-8B29D1125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项目团队</a:t>
            </a:r>
          </a:p>
        </p:txBody>
      </p:sp>
      <p:sp>
        <p:nvSpPr>
          <p:cNvPr id="60" name="project-tech-6">
            <a:extLst xmlns:a="http://schemas.openxmlformats.org/drawingml/2006/main">
              <a:ext uri="{FF2B5EF4-FFF2-40B4-BE49-F238E27FC236}">
                <a16:creationId xmlns:a16="http://schemas.microsoft.com/office/drawing/2014/main" id="{26C6526F-5B32-4BAE-8168-11B552953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0482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核心技术亮点</a:t>
            </a:r>
          </a:p>
        </p:txBody>
      </p:sp>
      <p:sp>
        <p:nvSpPr>
          <p:cNvPr id="61" name="project-evidence-6">
            <a:extLst xmlns:a="http://schemas.openxmlformats.org/drawingml/2006/main">
              <a:ext uri="{FF2B5EF4-FFF2-40B4-BE49-F238E27FC236}">
                <a16:creationId xmlns:a16="http://schemas.microsoft.com/office/drawing/2014/main" id="{E1FC040C-3CA9-4C13-8FF5-844A788E4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048250"/>
            <a:ext cx="3848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验证数据 / 演示结果</a:t>
            </a:r>
          </a:p>
        </p:txBody>
      </p:sp>
      <p:sp>
        <p:nvSpPr>
          <p:cNvPr id="62" name="project-team-line-6">
            <a:extLst xmlns:a="http://schemas.openxmlformats.org/drawingml/2006/main">
              <a:ext uri="{FF2B5EF4-FFF2-40B4-BE49-F238E27FC236}">
                <a16:creationId xmlns:a16="http://schemas.microsoft.com/office/drawing/2014/main" id="{2F5C6C54-F051-43F4-B8D7-52A6BC520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许龙凯｜联合创始人</a:t>
            </a:r>
          </a:p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胡艺雯｜项目成员</a:t>
            </a:r>
          </a:p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程曦焕｜项目成员</a:t>
            </a:r>
          </a:p>
        </p:txBody>
      </p:sp>
      <p:sp>
        <p:nvSpPr>
          <p:cNvPr id="63" name="project-tech-line-6">
            <a:extLst xmlns:a="http://schemas.openxmlformats.org/drawingml/2006/main">
              <a:ext uri="{FF2B5EF4-FFF2-40B4-BE49-F238E27FC236}">
                <a16:creationId xmlns:a16="http://schemas.microsoft.com/office/drawing/2014/main" id="{E0A480FB-3BA0-45B4-BDBE-715670BED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911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6"/>
                </a:solidFill>
              </a:defRPr>
            </a:pPr>
            <a:r>
              <a:rPr sz="1200" b="0">
                <a:solidFill>
                  <a:srgbClr val="666666"/>
                </a:solidFill>
              </a:rPr>
              <a:t>现场路演介绍</a:t>
            </a:r>
          </a:p>
        </p:txBody>
      </p:sp>
      <p:sp>
        <p:nvSpPr>
          <p:cNvPr id="64" name="project-evidence-line-6">
            <a:extLst xmlns:a="http://schemas.openxmlformats.org/drawingml/2006/main">
              <a:ext uri="{FF2B5EF4-FFF2-40B4-BE49-F238E27FC236}">
                <a16:creationId xmlns:a16="http://schemas.microsoft.com/office/drawing/2014/main" id="{13F9C712-37B8-4F92-85F8-2A0A06AE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391150"/>
            <a:ext cx="3848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6"/>
                </a:solidFill>
              </a:defRPr>
            </a:pPr>
            <a:r>
              <a:rPr sz="1200" b="0">
                <a:solidFill>
                  <a:srgbClr val="666666"/>
                </a:solidFill>
              </a:rPr>
              <a:t>现场演示材料</a:t>
            </a:r>
          </a:p>
        </p:txBody>
      </p:sp>
      <p:sp>
        <p:nvSpPr>
          <p:cNvPr id="65" name="project-disclaimer-6">
            <a:extLst xmlns:a="http://schemas.openxmlformats.org/drawingml/2006/main">
              <a:ext uri="{FF2B5EF4-FFF2-40B4-BE49-F238E27FC236}">
                <a16:creationId xmlns:a16="http://schemas.microsoft.com/office/drawing/2014/main" id="{CC226B52-EBF2-4196-9FD1-FC4F5DE5A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5315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666666"/>
                </a:solidFill>
              </a:defRPr>
            </a:pPr>
            <a:r>
              <a:rPr sz="975" b="0" i="0">
                <a:solidFill>
                  <a:srgbClr val="666666"/>
                </a:solidFill>
              </a:rPr>
              <a:t>项目主张；技术效果与适用范围以现场展示及验证材料为准。</a:t>
            </a:r>
          </a:p>
        </p:txBody>
      </p:sp>
      <p:sp>
        <p:nvSpPr>
          <p:cNvPr id="66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07BDA2D0-BD4B-4F7C-A1CF-9F062A9B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footer-event-6">
            <a:extLst xmlns:a="http://schemas.openxmlformats.org/drawingml/2006/main">
              <a:ext uri="{FF2B5EF4-FFF2-40B4-BE49-F238E27FC236}">
                <a16:creationId xmlns:a16="http://schemas.microsoft.com/office/drawing/2014/main" id="{CE080BD2-B8CA-4916-81CD-04499BD3E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66666"/>
                </a:solidFill>
              </a:defRPr>
            </a:pPr>
            <a:r>
              <a:rPr sz="825" b="1" i="0">
                <a:solidFill>
                  <a:srgbClr val="666666"/>
                </a:solidFill>
              </a:rPr>
              <a:t>XTF 夏季决赛 · 2026.08.23 · 哈尔滨工业大学（深圳）</a:t>
            </a:r>
          </a:p>
        </p:txBody>
      </p:sp>
      <p:sp>
        <p:nvSpPr>
          <p:cNvPr id="68" name="footer-site-6">
            <a:extLst xmlns:a="http://schemas.openxmlformats.org/drawingml/2006/main">
              <a:ext uri="{FF2B5EF4-FFF2-40B4-BE49-F238E27FC236}">
                <a16:creationId xmlns:a16="http://schemas.microsoft.com/office/drawing/2014/main" id="{41D720F8-A4AE-410F-9D31-E047285A4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040000"/>
                </a:solidFill>
              </a:defRPr>
            </a:pPr>
            <a:r>
              <a:rPr sz="825" b="1" i="0">
                <a:solidFill>
                  <a:srgbClr val="040000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6888216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" name="grid-v-0">
            <a:extLst xmlns:a="http://schemas.openxmlformats.org/drawingml/2006/main">
              <a:ext uri="{FF2B5EF4-FFF2-40B4-BE49-F238E27FC236}">
                <a16:creationId xmlns:a16="http://schemas.microsoft.com/office/drawing/2014/main" id="{8E97ECB7-EFC0-41DB-AB65-EAB768BFE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48">
            <a:extLst xmlns:a="http://schemas.openxmlformats.org/drawingml/2006/main">
              <a:ext uri="{FF2B5EF4-FFF2-40B4-BE49-F238E27FC236}">
                <a16:creationId xmlns:a16="http://schemas.microsoft.com/office/drawing/2014/main" id="{5337ED3A-94FC-4840-8914-F2D4408FC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96">
            <a:extLst xmlns:a="http://schemas.openxmlformats.org/drawingml/2006/main">
              <a:ext uri="{FF2B5EF4-FFF2-40B4-BE49-F238E27FC236}">
                <a16:creationId xmlns:a16="http://schemas.microsoft.com/office/drawing/2014/main" id="{CF63761A-EAB0-4745-8925-A9CFB7F0E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144">
            <a:extLst xmlns:a="http://schemas.openxmlformats.org/drawingml/2006/main">
              <a:ext uri="{FF2B5EF4-FFF2-40B4-BE49-F238E27FC236}">
                <a16:creationId xmlns:a16="http://schemas.microsoft.com/office/drawing/2014/main" id="{59158E42-649A-415C-AA7B-D99B053FD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192">
            <a:extLst xmlns:a="http://schemas.openxmlformats.org/drawingml/2006/main">
              <a:ext uri="{FF2B5EF4-FFF2-40B4-BE49-F238E27FC236}">
                <a16:creationId xmlns:a16="http://schemas.microsoft.com/office/drawing/2014/main" id="{04925C0F-50E4-44E6-80C7-EC73CDCA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240">
            <a:extLst xmlns:a="http://schemas.openxmlformats.org/drawingml/2006/main">
              <a:ext uri="{FF2B5EF4-FFF2-40B4-BE49-F238E27FC236}">
                <a16:creationId xmlns:a16="http://schemas.microsoft.com/office/drawing/2014/main" id="{C741763A-8CFA-473A-908F-BABA48E25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288">
            <a:extLst xmlns:a="http://schemas.openxmlformats.org/drawingml/2006/main">
              <a:ext uri="{FF2B5EF4-FFF2-40B4-BE49-F238E27FC236}">
                <a16:creationId xmlns:a16="http://schemas.microsoft.com/office/drawing/2014/main" id="{20EAB596-CBEC-4110-881B-A78FE09A2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336">
            <a:extLst xmlns:a="http://schemas.openxmlformats.org/drawingml/2006/main">
              <a:ext uri="{FF2B5EF4-FFF2-40B4-BE49-F238E27FC236}">
                <a16:creationId xmlns:a16="http://schemas.microsoft.com/office/drawing/2014/main" id="{05469D2E-AD05-4BEB-9A28-47AA92BE9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384">
            <a:extLst xmlns:a="http://schemas.openxmlformats.org/drawingml/2006/main">
              <a:ext uri="{FF2B5EF4-FFF2-40B4-BE49-F238E27FC236}">
                <a16:creationId xmlns:a16="http://schemas.microsoft.com/office/drawing/2014/main" id="{971A66F5-CDF1-4430-BE9B-EABD4A34F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432">
            <a:extLst xmlns:a="http://schemas.openxmlformats.org/drawingml/2006/main">
              <a:ext uri="{FF2B5EF4-FFF2-40B4-BE49-F238E27FC236}">
                <a16:creationId xmlns:a16="http://schemas.microsoft.com/office/drawing/2014/main" id="{5DEC16CB-65EB-4D17-8F5C-A3E9558E2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480">
            <a:extLst xmlns:a="http://schemas.openxmlformats.org/drawingml/2006/main">
              <a:ext uri="{FF2B5EF4-FFF2-40B4-BE49-F238E27FC236}">
                <a16:creationId xmlns:a16="http://schemas.microsoft.com/office/drawing/2014/main" id="{F0F2DAAB-4D9F-40A0-B7DD-0176EB948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528">
            <a:extLst xmlns:a="http://schemas.openxmlformats.org/drawingml/2006/main">
              <a:ext uri="{FF2B5EF4-FFF2-40B4-BE49-F238E27FC236}">
                <a16:creationId xmlns:a16="http://schemas.microsoft.com/office/drawing/2014/main" id="{6FBFD835-F378-46C7-8F21-1E8EDFE40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576">
            <a:extLst xmlns:a="http://schemas.openxmlformats.org/drawingml/2006/main">
              <a:ext uri="{FF2B5EF4-FFF2-40B4-BE49-F238E27FC236}">
                <a16:creationId xmlns:a16="http://schemas.microsoft.com/office/drawing/2014/main" id="{7D5C364D-417C-4B66-8205-1F4DE7AB4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624">
            <a:extLst xmlns:a="http://schemas.openxmlformats.org/drawingml/2006/main">
              <a:ext uri="{FF2B5EF4-FFF2-40B4-BE49-F238E27FC236}">
                <a16:creationId xmlns:a16="http://schemas.microsoft.com/office/drawing/2014/main" id="{55A95714-2F64-4EC5-A274-EBD174857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672">
            <a:extLst xmlns:a="http://schemas.openxmlformats.org/drawingml/2006/main">
              <a:ext uri="{FF2B5EF4-FFF2-40B4-BE49-F238E27FC236}">
                <a16:creationId xmlns:a16="http://schemas.microsoft.com/office/drawing/2014/main" id="{4570AF81-233E-4DC5-A966-2AA2628FD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720">
            <a:extLst xmlns:a="http://schemas.openxmlformats.org/drawingml/2006/main">
              <a:ext uri="{FF2B5EF4-FFF2-40B4-BE49-F238E27FC236}">
                <a16:creationId xmlns:a16="http://schemas.microsoft.com/office/drawing/2014/main" id="{5058BC89-4386-4321-9084-02EB3CBA0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768">
            <a:extLst xmlns:a="http://schemas.openxmlformats.org/drawingml/2006/main">
              <a:ext uri="{FF2B5EF4-FFF2-40B4-BE49-F238E27FC236}">
                <a16:creationId xmlns:a16="http://schemas.microsoft.com/office/drawing/2014/main" id="{AB7F1708-2DB1-4C5E-BC0D-475F1C634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v-816">
            <a:extLst xmlns:a="http://schemas.openxmlformats.org/drawingml/2006/main">
              <a:ext uri="{FF2B5EF4-FFF2-40B4-BE49-F238E27FC236}">
                <a16:creationId xmlns:a16="http://schemas.microsoft.com/office/drawing/2014/main" id="{5F453B04-A4EA-4623-9305-5FF4A93D5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v-864">
            <a:extLst xmlns:a="http://schemas.openxmlformats.org/drawingml/2006/main">
              <a:ext uri="{FF2B5EF4-FFF2-40B4-BE49-F238E27FC236}">
                <a16:creationId xmlns:a16="http://schemas.microsoft.com/office/drawing/2014/main" id="{2939B75D-B53A-4A4F-AB02-EFD9C966C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v-912">
            <a:extLst xmlns:a="http://schemas.openxmlformats.org/drawingml/2006/main">
              <a:ext uri="{FF2B5EF4-FFF2-40B4-BE49-F238E27FC236}">
                <a16:creationId xmlns:a16="http://schemas.microsoft.com/office/drawing/2014/main" id="{6CDD0351-8404-4543-A742-59ABDA04F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v-960">
            <a:extLst xmlns:a="http://schemas.openxmlformats.org/drawingml/2006/main">
              <a:ext uri="{FF2B5EF4-FFF2-40B4-BE49-F238E27FC236}">
                <a16:creationId xmlns:a16="http://schemas.microsoft.com/office/drawing/2014/main" id="{9557B679-3CA6-405B-AA41-FC18E2DA3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v-1008">
            <a:extLst xmlns:a="http://schemas.openxmlformats.org/drawingml/2006/main">
              <a:ext uri="{FF2B5EF4-FFF2-40B4-BE49-F238E27FC236}">
                <a16:creationId xmlns:a16="http://schemas.microsoft.com/office/drawing/2014/main" id="{8A73EE8A-38FD-4DA1-95EA-D439B0D9E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v-1056">
            <a:extLst xmlns:a="http://schemas.openxmlformats.org/drawingml/2006/main">
              <a:ext uri="{FF2B5EF4-FFF2-40B4-BE49-F238E27FC236}">
                <a16:creationId xmlns:a16="http://schemas.microsoft.com/office/drawing/2014/main" id="{7F3F719F-B4E1-4AC8-81BF-AADE4C6A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v-1104">
            <a:extLst xmlns:a="http://schemas.openxmlformats.org/drawingml/2006/main">
              <a:ext uri="{FF2B5EF4-FFF2-40B4-BE49-F238E27FC236}">
                <a16:creationId xmlns:a16="http://schemas.microsoft.com/office/drawing/2014/main" id="{E9098832-FEB5-4FB8-A2AB-3A06EE0A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v-1152">
            <a:extLst xmlns:a="http://schemas.openxmlformats.org/drawingml/2006/main">
              <a:ext uri="{FF2B5EF4-FFF2-40B4-BE49-F238E27FC236}">
                <a16:creationId xmlns:a16="http://schemas.microsoft.com/office/drawing/2014/main" id="{CE82C2F4-A7FE-4535-A369-F3AB44BEF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D013850F-43F0-4C26-BCF5-08776E6E7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v-1248">
            <a:extLst xmlns:a="http://schemas.openxmlformats.org/drawingml/2006/main">
              <a:ext uri="{FF2B5EF4-FFF2-40B4-BE49-F238E27FC236}">
                <a16:creationId xmlns:a16="http://schemas.microsoft.com/office/drawing/2014/main" id="{B6F3B222-DE57-4D9E-84BD-BB315F935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rid-h-0">
            <a:extLst xmlns:a="http://schemas.openxmlformats.org/drawingml/2006/main">
              <a:ext uri="{FF2B5EF4-FFF2-40B4-BE49-F238E27FC236}">
                <a16:creationId xmlns:a16="http://schemas.microsoft.com/office/drawing/2014/main" id="{B33B103B-D24B-48BF-A9A0-1CE74BE4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grid-h-48">
            <a:extLst xmlns:a="http://schemas.openxmlformats.org/drawingml/2006/main">
              <a:ext uri="{FF2B5EF4-FFF2-40B4-BE49-F238E27FC236}">
                <a16:creationId xmlns:a16="http://schemas.microsoft.com/office/drawing/2014/main" id="{AB4D4200-DDD4-415F-A1C6-A9A340CDB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grid-h-96">
            <a:extLst xmlns:a="http://schemas.openxmlformats.org/drawingml/2006/main">
              <a:ext uri="{FF2B5EF4-FFF2-40B4-BE49-F238E27FC236}">
                <a16:creationId xmlns:a16="http://schemas.microsoft.com/office/drawing/2014/main" id="{EAE445B4-D34A-4511-9DB4-9032210A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14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grid-h-144">
            <a:extLst xmlns:a="http://schemas.openxmlformats.org/drawingml/2006/main">
              <a:ext uri="{FF2B5EF4-FFF2-40B4-BE49-F238E27FC236}">
                <a16:creationId xmlns:a16="http://schemas.microsoft.com/office/drawing/2014/main" id="{C21B1C94-5E91-4BFD-BF1A-4D0CF8EA9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71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grid-h-192">
            <a:extLst xmlns:a="http://schemas.openxmlformats.org/drawingml/2006/main">
              <a:ext uri="{FF2B5EF4-FFF2-40B4-BE49-F238E27FC236}">
                <a16:creationId xmlns:a16="http://schemas.microsoft.com/office/drawing/2014/main" id="{EA40B0E1-5F39-457E-8E4C-9A779189E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28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rid-h-240">
            <a:extLst xmlns:a="http://schemas.openxmlformats.org/drawingml/2006/main">
              <a:ext uri="{FF2B5EF4-FFF2-40B4-BE49-F238E27FC236}">
                <a16:creationId xmlns:a16="http://schemas.microsoft.com/office/drawing/2014/main" id="{A38D7BFF-FFCC-4A7C-BE82-CB2A5A310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grid-h-288">
            <a:extLst xmlns:a="http://schemas.openxmlformats.org/drawingml/2006/main">
              <a:ext uri="{FF2B5EF4-FFF2-40B4-BE49-F238E27FC236}">
                <a16:creationId xmlns:a16="http://schemas.microsoft.com/office/drawing/2014/main" id="{8F1EC79C-FE73-46B9-971B-6946778E9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743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grid-h-336">
            <a:extLst xmlns:a="http://schemas.openxmlformats.org/drawingml/2006/main">
              <a:ext uri="{FF2B5EF4-FFF2-40B4-BE49-F238E27FC236}">
                <a16:creationId xmlns:a16="http://schemas.microsoft.com/office/drawing/2014/main" id="{490D4017-3F63-418F-9057-14DF7BA09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200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grid-h-384">
            <a:extLst xmlns:a="http://schemas.openxmlformats.org/drawingml/2006/main">
              <a:ext uri="{FF2B5EF4-FFF2-40B4-BE49-F238E27FC236}">
                <a16:creationId xmlns:a16="http://schemas.microsoft.com/office/drawing/2014/main" id="{AA476A1B-FBAE-430A-9AE3-AD5500DF8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657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grid-h-432">
            <a:extLst xmlns:a="http://schemas.openxmlformats.org/drawingml/2006/main">
              <a:ext uri="{FF2B5EF4-FFF2-40B4-BE49-F238E27FC236}">
                <a16:creationId xmlns:a16="http://schemas.microsoft.com/office/drawing/2014/main" id="{242C5539-9316-40D3-85A3-D57852F3A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14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grid-h-480">
            <a:extLst xmlns:a="http://schemas.openxmlformats.org/drawingml/2006/main">
              <a:ext uri="{FF2B5EF4-FFF2-40B4-BE49-F238E27FC236}">
                <a16:creationId xmlns:a16="http://schemas.microsoft.com/office/drawing/2014/main" id="{1219FE0E-30D7-41E0-85CB-12F928CD8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grid-h-528">
            <a:extLst xmlns:a="http://schemas.openxmlformats.org/drawingml/2006/main">
              <a:ext uri="{FF2B5EF4-FFF2-40B4-BE49-F238E27FC236}">
                <a16:creationId xmlns:a16="http://schemas.microsoft.com/office/drawing/2014/main" id="{6D33E45F-FDE9-4EAA-BA6E-5AEAC7A26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grid-h-576">
            <a:extLst xmlns:a="http://schemas.openxmlformats.org/drawingml/2006/main">
              <a:ext uri="{FF2B5EF4-FFF2-40B4-BE49-F238E27FC236}">
                <a16:creationId xmlns:a16="http://schemas.microsoft.com/office/drawing/2014/main" id="{7FED2B0D-360B-4A14-A23F-8E9365540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4864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grid-h-624">
            <a:extLst xmlns:a="http://schemas.openxmlformats.org/drawingml/2006/main">
              <a:ext uri="{FF2B5EF4-FFF2-40B4-BE49-F238E27FC236}">
                <a16:creationId xmlns:a16="http://schemas.microsoft.com/office/drawing/2014/main" id="{4CFEEE79-CDC1-4EA7-9039-BF7F17172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9436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grid-h-672">
            <a:extLst xmlns:a="http://schemas.openxmlformats.org/drawingml/2006/main">
              <a:ext uri="{FF2B5EF4-FFF2-40B4-BE49-F238E27FC236}">
                <a16:creationId xmlns:a16="http://schemas.microsoft.com/office/drawing/2014/main" id="{F9BEFC81-5539-458B-88B7-9B729267C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grid-h-720">
            <a:extLst xmlns:a="http://schemas.openxmlformats.org/drawingml/2006/main">
              <a:ext uri="{FF2B5EF4-FFF2-40B4-BE49-F238E27FC236}">
                <a16:creationId xmlns:a16="http://schemas.microsoft.com/office/drawing/2014/main" id="{6CACFDB3-A1C9-4BC3-B463-C9ABC27D1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aa0522db7c4491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45" name="section-7">
            <a:extLst xmlns:a="http://schemas.openxmlformats.org/drawingml/2006/main">
              <a:ext uri="{FF2B5EF4-FFF2-40B4-BE49-F238E27FC236}">
                <a16:creationId xmlns:a16="http://schemas.microsoft.com/office/drawing/2014/main" id="{6AC0C445-E04A-4903-B4F2-F8A4A6DBB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路演项目 四</a:t>
            </a:r>
          </a:p>
        </p:txBody>
      </p:sp>
      <p:sp>
        <p:nvSpPr>
          <p:cNvPr id="46" name="page-7">
            <a:extLst xmlns:a="http://schemas.openxmlformats.org/drawingml/2006/main">
              <a:ext uri="{FF2B5EF4-FFF2-40B4-BE49-F238E27FC236}">
                <a16:creationId xmlns:a16="http://schemas.microsoft.com/office/drawing/2014/main" id="{4975EF0E-CD51-44FF-94E1-5747CC1B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07</a:t>
            </a:r>
          </a:p>
        </p:txBody>
      </p:sp>
      <p:sp>
        <p:nvSpPr>
          <p:cNvPr id="47" name="top-rule-7">
            <a:extLst xmlns:a="http://schemas.openxmlformats.org/drawingml/2006/main">
              <a:ext uri="{FF2B5EF4-FFF2-40B4-BE49-F238E27FC236}">
                <a16:creationId xmlns:a16="http://schemas.microsoft.com/office/drawing/2014/main" id="{F6F7ED0E-9C11-4FB1-8A7B-743EBC76C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project-edge-7">
            <a:extLst xmlns:a="http://schemas.openxmlformats.org/drawingml/2006/main">
              <a:ext uri="{FF2B5EF4-FFF2-40B4-BE49-F238E27FC236}">
                <a16:creationId xmlns:a16="http://schemas.microsoft.com/office/drawing/2014/main" id="{5B673FE2-9F0A-4E76-9968-1770EB6F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project-number-7">
            <a:extLst xmlns:a="http://schemas.openxmlformats.org/drawingml/2006/main">
              <a:ext uri="{FF2B5EF4-FFF2-40B4-BE49-F238E27FC236}">
                <a16:creationId xmlns:a16="http://schemas.microsoft.com/office/drawing/2014/main" id="{F406861E-5E4A-4D94-AACC-0FC98110C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1809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050" b="1" i="0">
                <a:solidFill>
                  <a:srgbClr val="DC2721"/>
                </a:solidFill>
              </a:defRPr>
            </a:pPr>
            <a:r>
              <a:rPr sz="7050" b="1" i="0">
                <a:solidFill>
                  <a:srgbClr val="DC2721"/>
                </a:solidFill>
              </a:rPr>
              <a:t>04</a:t>
            </a:r>
          </a:p>
        </p:txBody>
      </p:sp>
      <p:sp>
        <p:nvSpPr>
          <p:cNvPr id="50" name="project-title-7">
            <a:extLst xmlns:a="http://schemas.openxmlformats.org/drawingml/2006/main">
              <a:ext uri="{FF2B5EF4-FFF2-40B4-BE49-F238E27FC236}">
                <a16:creationId xmlns:a16="http://schemas.microsoft.com/office/drawing/2014/main" id="{A2FB97AC-4607-44B2-AE98-3E97C64E2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257300"/>
            <a:ext cx="8191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040000"/>
                </a:solidFill>
              </a:defRPr>
            </a:pPr>
            <a:r>
              <a:rPr sz="3375" b="1" i="0">
                <a:solidFill>
                  <a:srgbClr val="040000"/>
                </a:solidFill>
              </a:rPr>
              <a:t>写字机械手臂</a:t>
            </a:r>
          </a:p>
        </p:txBody>
      </p:sp>
      <p:sp>
        <p:nvSpPr>
          <p:cNvPr id="51" name="project-subtitle-7">
            <a:extLst xmlns:a="http://schemas.openxmlformats.org/drawingml/2006/main">
              <a:ext uri="{FF2B5EF4-FFF2-40B4-BE49-F238E27FC236}">
                <a16:creationId xmlns:a16="http://schemas.microsoft.com/office/drawing/2014/main" id="{CF559221-095E-4775-9685-DC7D956F4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95262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66666"/>
                </a:solidFill>
              </a:defRPr>
            </a:pPr>
            <a:r>
              <a:rPr sz="1650" b="1" i="0">
                <a:solidFill>
                  <a:srgbClr val="666666"/>
                </a:solidFill>
              </a:rPr>
              <a:t>面向书写辅助与重复动作练习的技术探索</a:t>
            </a:r>
          </a:p>
        </p:txBody>
      </p:sp>
      <p:sp>
        <p:nvSpPr>
          <p:cNvPr id="52" name="project-rule-7">
            <a:extLst xmlns:a="http://schemas.openxmlformats.org/drawingml/2006/main">
              <a:ext uri="{FF2B5EF4-FFF2-40B4-BE49-F238E27FC236}">
                <a16:creationId xmlns:a16="http://schemas.microsoft.com/office/drawing/2014/main" id="{E6573556-7CD1-4560-806E-0E52EF941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10820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project-statement-bg-7">
            <a:extLst xmlns:a="http://schemas.openxmlformats.org/drawingml/2006/main">
              <a:ext uri="{FF2B5EF4-FFF2-40B4-BE49-F238E27FC236}">
                <a16:creationId xmlns:a16="http://schemas.microsoft.com/office/drawing/2014/main" id="{1BEC910C-E871-4C3B-BFDC-3F9F731EC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6991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project-claim-label-7">
            <a:extLst xmlns:a="http://schemas.openxmlformats.org/drawingml/2006/main">
              <a:ext uri="{FF2B5EF4-FFF2-40B4-BE49-F238E27FC236}">
                <a16:creationId xmlns:a16="http://schemas.microsoft.com/office/drawing/2014/main" id="{85F6A858-DF34-40AA-B745-A8AFE6D33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385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2721"/>
                </a:solidFill>
              </a:defRPr>
            </a:pPr>
            <a:r>
              <a:rPr sz="1200" b="1" i="0">
                <a:solidFill>
                  <a:srgbClr val="DC2721"/>
                </a:solidFill>
              </a:rPr>
              <a:t>项目主张</a:t>
            </a:r>
          </a:p>
        </p:txBody>
      </p:sp>
      <p:sp>
        <p:nvSpPr>
          <p:cNvPr id="55" name="project-claim-7">
            <a:extLst xmlns:a="http://schemas.openxmlformats.org/drawingml/2006/main">
              <a:ext uri="{FF2B5EF4-FFF2-40B4-BE49-F238E27FC236}">
                <a16:creationId xmlns:a16="http://schemas.microsoft.com/office/drawing/2014/main" id="{86CF85E6-5BA7-477F-82A4-9CCB17296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8550"/>
            <a:ext cx="6381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小学生的拯救者</a:t>
            </a:r>
          </a:p>
          <a:p xmlns:a="http://schemas.openxmlformats.org/drawingml/2006/main">
            <a:pPr algn="l">
              <a:buNone/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让写字可以速成</a:t>
            </a:r>
          </a:p>
        </p:txBody>
      </p:sp>
      <p:sp>
        <p:nvSpPr>
          <p:cNvPr id="56" name="project-focus-bg-7">
            <a:extLst xmlns:a="http://schemas.openxmlformats.org/drawingml/2006/main">
              <a:ext uri="{FF2B5EF4-FFF2-40B4-BE49-F238E27FC236}">
                <a16:creationId xmlns:a16="http://schemas.microsoft.com/office/drawing/2014/main" id="{6381565B-C996-43D1-9B6A-02ECE171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09900"/>
            <a:ext cx="35052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7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project-focus-label-7">
            <a:extLst xmlns:a="http://schemas.openxmlformats.org/drawingml/2006/main">
              <a:ext uri="{FF2B5EF4-FFF2-40B4-BE49-F238E27FC236}">
                <a16:creationId xmlns:a16="http://schemas.microsoft.com/office/drawing/2014/main" id="{CC27A8CF-F56A-4DDD-B7CE-B45B3766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38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关注场景</a:t>
            </a:r>
          </a:p>
        </p:txBody>
      </p:sp>
      <p:sp>
        <p:nvSpPr>
          <p:cNvPr id="58" name="project-focus-7">
            <a:extLst xmlns:a="http://schemas.openxmlformats.org/drawingml/2006/main">
              <a:ext uri="{FF2B5EF4-FFF2-40B4-BE49-F238E27FC236}">
                <a16:creationId xmlns:a16="http://schemas.microsoft.com/office/drawing/2014/main" id="{F340C1AA-62EB-4199-949F-8CF12C78B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19500"/>
            <a:ext cx="2952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机械手臂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书写辅助</a:t>
            </a:r>
          </a:p>
          <a:p xmlns:a="http://schemas.openxmlformats.org/drawingml/2006/main">
            <a:pPr algn="l">
              <a:buNone/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训练探索</a:t>
            </a:r>
          </a:p>
        </p:txBody>
      </p:sp>
      <p:sp>
        <p:nvSpPr>
          <p:cNvPr id="59" name="project-team-7">
            <a:extLst xmlns:a="http://schemas.openxmlformats.org/drawingml/2006/main">
              <a:ext uri="{FF2B5EF4-FFF2-40B4-BE49-F238E27FC236}">
                <a16:creationId xmlns:a16="http://schemas.microsoft.com/office/drawing/2014/main" id="{232827F1-F822-4147-B181-D80ADC6DD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项目团队</a:t>
            </a:r>
          </a:p>
        </p:txBody>
      </p:sp>
      <p:sp>
        <p:nvSpPr>
          <p:cNvPr id="60" name="project-tech-7">
            <a:extLst xmlns:a="http://schemas.openxmlformats.org/drawingml/2006/main">
              <a:ext uri="{FF2B5EF4-FFF2-40B4-BE49-F238E27FC236}">
                <a16:creationId xmlns:a16="http://schemas.microsoft.com/office/drawing/2014/main" id="{FEBDD007-3CDF-4ABB-812D-2DC68B9E0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0482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核心技术亮点</a:t>
            </a:r>
          </a:p>
        </p:txBody>
      </p:sp>
      <p:sp>
        <p:nvSpPr>
          <p:cNvPr id="61" name="project-evidence-7">
            <a:extLst xmlns:a="http://schemas.openxmlformats.org/drawingml/2006/main">
              <a:ext uri="{FF2B5EF4-FFF2-40B4-BE49-F238E27FC236}">
                <a16:creationId xmlns:a16="http://schemas.microsoft.com/office/drawing/2014/main" id="{0599EC27-3E6F-426D-82AF-348853CE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048250"/>
            <a:ext cx="3848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40000"/>
                </a:solidFill>
              </a:defRPr>
            </a:pPr>
            <a:r>
              <a:rPr sz="1500" b="1" i="0">
                <a:solidFill>
                  <a:srgbClr val="040000"/>
                </a:solidFill>
              </a:rPr>
              <a:t>验证数据 / 演示结果</a:t>
            </a:r>
          </a:p>
        </p:txBody>
      </p:sp>
      <p:sp>
        <p:nvSpPr>
          <p:cNvPr id="62" name="project-team-line-7">
            <a:extLst xmlns:a="http://schemas.openxmlformats.org/drawingml/2006/main">
              <a:ext uri="{FF2B5EF4-FFF2-40B4-BE49-F238E27FC236}">
                <a16:creationId xmlns:a16="http://schemas.microsoft.com/office/drawing/2014/main" id="{A2048A03-9223-499B-B400-6ACF227A1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郭靖轩｜项目创始人</a:t>
            </a:r>
          </a:p>
          <a:p xmlns:a="http://schemas.openxmlformats.org/drawingml/2006/main">
            <a:pPr algn="l">
              <a:defRPr sz="1200" b="0">
                <a:solidFill>
                  <a:srgbClr val="1A1A1A"/>
                </a:solidFill>
              </a:defRPr>
            </a:pPr>
            <a:r>
              <a:rPr sz="1200" b="0">
                <a:solidFill>
                  <a:srgbClr val="1A1A1A"/>
                </a:solidFill>
              </a:rPr>
              <a:t>钟翊铭｜项目成员</a:t>
            </a:r>
          </a:p>
        </p:txBody>
      </p:sp>
      <p:sp>
        <p:nvSpPr>
          <p:cNvPr id="63" name="project-tech-line-7">
            <a:extLst xmlns:a="http://schemas.openxmlformats.org/drawingml/2006/main">
              <a:ext uri="{FF2B5EF4-FFF2-40B4-BE49-F238E27FC236}">
                <a16:creationId xmlns:a16="http://schemas.microsoft.com/office/drawing/2014/main" id="{6DA344E9-7B3B-43E5-B12B-4C7A2C9FD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911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6"/>
                </a:solidFill>
              </a:defRPr>
            </a:pPr>
            <a:r>
              <a:rPr sz="1200" b="0">
                <a:solidFill>
                  <a:srgbClr val="666666"/>
                </a:solidFill>
              </a:rPr>
              <a:t>现场路演介绍</a:t>
            </a:r>
          </a:p>
        </p:txBody>
      </p:sp>
      <p:sp>
        <p:nvSpPr>
          <p:cNvPr id="64" name="project-evidence-line-7">
            <a:extLst xmlns:a="http://schemas.openxmlformats.org/drawingml/2006/main">
              <a:ext uri="{FF2B5EF4-FFF2-40B4-BE49-F238E27FC236}">
                <a16:creationId xmlns:a16="http://schemas.microsoft.com/office/drawing/2014/main" id="{4D50AC68-B1B0-4DD6-822F-357E95437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391150"/>
            <a:ext cx="3848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6"/>
                </a:solidFill>
              </a:defRPr>
            </a:pPr>
            <a:r>
              <a:rPr sz="1200" b="0">
                <a:solidFill>
                  <a:srgbClr val="666666"/>
                </a:solidFill>
              </a:rPr>
              <a:t>现场演示材料</a:t>
            </a:r>
          </a:p>
        </p:txBody>
      </p:sp>
      <p:sp>
        <p:nvSpPr>
          <p:cNvPr id="65" name="project-disclaimer-7">
            <a:extLst xmlns:a="http://schemas.openxmlformats.org/drawingml/2006/main">
              <a:ext uri="{FF2B5EF4-FFF2-40B4-BE49-F238E27FC236}">
                <a16:creationId xmlns:a16="http://schemas.microsoft.com/office/drawing/2014/main" id="{F4032659-B7EB-4358-91E3-DD72DA63A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5315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666666"/>
                </a:solidFill>
              </a:defRPr>
            </a:pPr>
            <a:r>
              <a:rPr sz="975" b="0" i="0">
                <a:solidFill>
                  <a:srgbClr val="666666"/>
                </a:solidFill>
              </a:rPr>
              <a:t>项目主张；技术效果与适用范围以现场展示及验证材料为准。</a:t>
            </a:r>
          </a:p>
        </p:txBody>
      </p:sp>
      <p:sp>
        <p:nvSpPr>
          <p:cNvPr id="66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57978B4E-A495-4EC9-9BEA-0051590CF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footer-event-7">
            <a:extLst xmlns:a="http://schemas.openxmlformats.org/drawingml/2006/main">
              <a:ext uri="{FF2B5EF4-FFF2-40B4-BE49-F238E27FC236}">
                <a16:creationId xmlns:a16="http://schemas.microsoft.com/office/drawing/2014/main" id="{2967A93C-834E-4546-A383-EE2C0E99C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66666"/>
                </a:solidFill>
              </a:defRPr>
            </a:pPr>
            <a:r>
              <a:rPr sz="825" b="1" i="0">
                <a:solidFill>
                  <a:srgbClr val="666666"/>
                </a:solidFill>
              </a:rPr>
              <a:t>XTF 夏季决赛 · 2026.08.23 · 哈尔滨工业大学（深圳）</a:t>
            </a:r>
          </a:p>
        </p:txBody>
      </p:sp>
      <p:sp>
        <p:nvSpPr>
          <p:cNvPr id="68" name="footer-site-7">
            <a:extLst xmlns:a="http://schemas.openxmlformats.org/drawingml/2006/main">
              <a:ext uri="{FF2B5EF4-FFF2-40B4-BE49-F238E27FC236}">
                <a16:creationId xmlns:a16="http://schemas.microsoft.com/office/drawing/2014/main" id="{070E63BD-FA2F-4345-9F69-892E3FBC5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040000"/>
                </a:solidFill>
              </a:defRPr>
            </a:pPr>
            <a:r>
              <a:rPr sz="825" b="1" i="0">
                <a:solidFill>
                  <a:srgbClr val="040000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22932513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ab7fe35be84020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2" name="section-8">
            <a:extLst xmlns:a="http://schemas.openxmlformats.org/drawingml/2006/main">
              <a:ext uri="{FF2B5EF4-FFF2-40B4-BE49-F238E27FC236}">
                <a16:creationId xmlns:a16="http://schemas.microsoft.com/office/drawing/2014/main" id="{2911163C-3E95-47B7-8677-CF38936D4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66666"/>
                </a:solidFill>
              </a:defRPr>
            </a:pPr>
            <a:r>
              <a:rPr sz="1050" b="1" i="0">
                <a:solidFill>
                  <a:srgbClr val="666666"/>
                </a:solidFill>
              </a:rPr>
              <a:t>评委点评</a:t>
            </a:r>
          </a:p>
        </p:txBody>
      </p:sp>
      <p:sp>
        <p:nvSpPr>
          <p:cNvPr id="3" name="page-8">
            <a:extLst xmlns:a="http://schemas.openxmlformats.org/drawingml/2006/main">
              <a:ext uri="{FF2B5EF4-FFF2-40B4-BE49-F238E27FC236}">
                <a16:creationId xmlns:a16="http://schemas.microsoft.com/office/drawing/2014/main" id="{AC3E7E6A-32D2-473F-9B34-00B2A2582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DC2721"/>
                </a:solidFill>
              </a:defRPr>
            </a:pPr>
            <a:r>
              <a:rPr sz="1125" b="1" i="0">
                <a:solidFill>
                  <a:srgbClr val="DC2721"/>
                </a:solidFill>
              </a:rPr>
              <a:t>08</a:t>
            </a:r>
          </a:p>
        </p:txBody>
      </p:sp>
      <p:sp>
        <p:nvSpPr>
          <p:cNvPr id="4" name="top-rule-8">
            <a:extLst xmlns:a="http://schemas.openxmlformats.org/drawingml/2006/main">
              <a:ext uri="{FF2B5EF4-FFF2-40B4-BE49-F238E27FC236}">
                <a16:creationId xmlns:a16="http://schemas.microsoft.com/office/drawing/2014/main" id="{809ACE9E-C0A1-4FD6-BA3A-8516FE99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tage-title">
            <a:extLst xmlns:a="http://schemas.openxmlformats.org/drawingml/2006/main">
              <a:ext uri="{FF2B5EF4-FFF2-40B4-BE49-F238E27FC236}">
                <a16:creationId xmlns:a16="http://schemas.microsoft.com/office/drawing/2014/main" id="{4E4CB5D0-C88E-439E-B798-49508028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450" b="1" i="0">
                <a:solidFill>
                  <a:srgbClr val="040000"/>
                </a:solidFill>
              </a:defRPr>
            </a:pPr>
            <a:r>
              <a:rPr sz="3450" b="1" i="0">
                <a:solidFill>
                  <a:srgbClr val="040000"/>
                </a:solidFill>
              </a:rPr>
              <a:t>评委点评</a:t>
            </a:r>
          </a:p>
        </p:txBody>
      </p:sp>
      <p:sp>
        <p:nvSpPr>
          <p:cNvPr id="6" name="stage-subtitle">
            <a:extLst xmlns:a="http://schemas.openxmlformats.org/drawingml/2006/main">
              <a:ext uri="{FF2B5EF4-FFF2-40B4-BE49-F238E27FC236}">
                <a16:creationId xmlns:a16="http://schemas.microsoft.com/office/drawing/2014/main" id="{4D013467-E7AF-45D1-A3FA-BB8ECC613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666666"/>
                </a:solidFill>
              </a:defRPr>
            </a:pPr>
            <a:r>
              <a:rPr sz="1650" b="0" i="0">
                <a:solidFill>
                  <a:srgbClr val="666666"/>
                </a:solidFill>
              </a:rPr>
              <a:t>让专业判断成为项目继续前进的下一步。</a:t>
            </a:r>
          </a:p>
        </p:txBody>
      </p:sp>
      <p:sp>
        <p:nvSpPr>
          <p:cNvPr id="7" name="jury-quote-bg">
            <a:extLst xmlns:a="http://schemas.openxmlformats.org/drawingml/2006/main">
              <a:ext uri="{FF2B5EF4-FFF2-40B4-BE49-F238E27FC236}">
                <a16:creationId xmlns:a16="http://schemas.microsoft.com/office/drawing/2014/main" id="{AE00C6A8-F20E-48B2-B72E-61098E6F4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75438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jury-quote-mark">
            <a:extLst xmlns:a="http://schemas.openxmlformats.org/drawingml/2006/main">
              <a:ext uri="{FF2B5EF4-FFF2-40B4-BE49-F238E27FC236}">
                <a16:creationId xmlns:a16="http://schemas.microsoft.com/office/drawing/2014/main" id="{048A332D-BDBF-460A-A4D2-091312341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0350"/>
            <a:ext cx="762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5700" b="1" i="0">
                <a:solidFill>
                  <a:srgbClr val="DC2721"/>
                </a:solidFill>
              </a:defRPr>
            </a:pPr>
            <a:r>
              <a:rPr sz="5700" b="1" i="0">
                <a:solidFill>
                  <a:srgbClr val="DC2721"/>
                </a:solidFill>
              </a:rPr>
              <a:t>“</a:t>
            </a:r>
          </a:p>
        </p:txBody>
      </p:sp>
      <p:sp>
        <p:nvSpPr>
          <p:cNvPr id="9" name="jury-quote">
            <a:extLst xmlns:a="http://schemas.openxmlformats.org/drawingml/2006/main">
              <a:ext uri="{FF2B5EF4-FFF2-40B4-BE49-F238E27FC236}">
                <a16:creationId xmlns:a16="http://schemas.microsoft.com/office/drawing/2014/main" id="{A9958955-83A4-4BAC-B94B-3587E9F3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257550"/>
            <a:ext cx="6191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[评委核心点评：项目最值得肯定的亮点，以及下一步最重要的问题。]</a:t>
            </a:r>
          </a:p>
        </p:txBody>
      </p:sp>
      <p:sp>
        <p:nvSpPr>
          <p:cNvPr id="10" name="jury-name">
            <a:extLst xmlns:a="http://schemas.openxmlformats.org/drawingml/2006/main">
              <a:ext uri="{FF2B5EF4-FFF2-40B4-BE49-F238E27FC236}">
                <a16:creationId xmlns:a16="http://schemas.microsoft.com/office/drawing/2014/main" id="{C9F95144-41DC-4A32-9EFC-0D92C660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762500"/>
            <a:ext cx="552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C8C8C8"/>
                </a:solidFill>
              </a:defRPr>
            </a:pPr>
            <a:r>
              <a:rPr sz="1425" b="0" i="0">
                <a:solidFill>
                  <a:srgbClr val="C8C8C8"/>
                </a:solidFill>
              </a:rPr>
              <a:t>— [评委姓名 / 职务]</a:t>
            </a:r>
          </a:p>
        </p:txBody>
      </p:sp>
      <p:sp>
        <p:nvSpPr>
          <p:cNvPr id="11" name="jury-strength-label">
            <a:extLst xmlns:a="http://schemas.openxmlformats.org/drawingml/2006/main">
              <a:ext uri="{FF2B5EF4-FFF2-40B4-BE49-F238E27FC236}">
                <a16:creationId xmlns:a16="http://schemas.microsoft.com/office/drawing/2014/main" id="{162977A6-EBC3-4CB6-B69C-69C871EE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7622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DC2721"/>
                </a:solidFill>
              </a:defRPr>
            </a:pPr>
            <a:r>
              <a:rPr sz="1800" b="1" i="0">
                <a:solidFill>
                  <a:srgbClr val="DC2721"/>
                </a:solidFill>
              </a:rPr>
              <a:t>项目亮点</a:t>
            </a:r>
          </a:p>
        </p:txBody>
      </p:sp>
      <p:sp>
        <p:nvSpPr>
          <p:cNvPr id="12" name="jury-strength">
            <a:extLst xmlns:a="http://schemas.openxmlformats.org/drawingml/2006/main">
              <a:ext uri="{FF2B5EF4-FFF2-40B4-BE49-F238E27FC236}">
                <a16:creationId xmlns:a16="http://schemas.microsoft.com/office/drawing/2014/main" id="{945EE0CD-DA6C-4F41-98E2-0E5B3D0A8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432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040000"/>
                </a:solidFill>
              </a:defRPr>
            </a:pPr>
            <a:r>
              <a:rPr sz="1875" b="1" i="0">
                <a:solidFill>
                  <a:srgbClr val="040000"/>
                </a:solidFill>
              </a:rPr>
              <a:t>[请填写]</a:t>
            </a:r>
          </a:p>
        </p:txBody>
      </p:sp>
      <p:sp>
        <p:nvSpPr>
          <p:cNvPr id="13" name="jury-line-1">
            <a:extLst xmlns:a="http://schemas.openxmlformats.org/drawingml/2006/main">
              <a:ext uri="{FF2B5EF4-FFF2-40B4-BE49-F238E27FC236}">
                <a16:creationId xmlns:a16="http://schemas.microsoft.com/office/drawing/2014/main" id="{F54816DA-EFDF-4627-A234-C2683D96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638550"/>
            <a:ext cx="276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jury-question-label">
            <a:extLst xmlns:a="http://schemas.openxmlformats.org/drawingml/2006/main">
              <a:ext uri="{FF2B5EF4-FFF2-40B4-BE49-F238E27FC236}">
                <a16:creationId xmlns:a16="http://schemas.microsoft.com/office/drawing/2014/main" id="{D494B8C9-AB77-4CCF-9545-891ABC03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9243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DC2721"/>
                </a:solidFill>
              </a:defRPr>
            </a:pPr>
            <a:r>
              <a:rPr sz="1800" b="1" i="0">
                <a:solidFill>
                  <a:srgbClr val="DC2721"/>
                </a:solidFill>
              </a:rPr>
              <a:t>关键问题</a:t>
            </a:r>
          </a:p>
        </p:txBody>
      </p:sp>
      <p:sp>
        <p:nvSpPr>
          <p:cNvPr id="15" name="jury-question">
            <a:extLst xmlns:a="http://schemas.openxmlformats.org/drawingml/2006/main">
              <a:ext uri="{FF2B5EF4-FFF2-40B4-BE49-F238E27FC236}">
                <a16:creationId xmlns:a16="http://schemas.microsoft.com/office/drawing/2014/main" id="{1A68E962-EAF3-4874-8115-E6C214E8E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3053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040000"/>
                </a:solidFill>
              </a:defRPr>
            </a:pPr>
            <a:r>
              <a:rPr sz="1875" b="1" i="0">
                <a:solidFill>
                  <a:srgbClr val="040000"/>
                </a:solidFill>
              </a:rPr>
              <a:t>[请填写]</a:t>
            </a:r>
          </a:p>
        </p:txBody>
      </p:sp>
      <p:sp>
        <p:nvSpPr>
          <p:cNvPr id="16" name="jury-line-2">
            <a:extLst xmlns:a="http://schemas.openxmlformats.org/drawingml/2006/main">
              <a:ext uri="{FF2B5EF4-FFF2-40B4-BE49-F238E27FC236}">
                <a16:creationId xmlns:a16="http://schemas.microsoft.com/office/drawing/2014/main" id="{3E9AA6E2-F89E-468D-9717-4269C8854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800600"/>
            <a:ext cx="276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jury-next-label">
            <a:extLst xmlns:a="http://schemas.openxmlformats.org/drawingml/2006/main">
              <a:ext uri="{FF2B5EF4-FFF2-40B4-BE49-F238E27FC236}">
                <a16:creationId xmlns:a16="http://schemas.microsoft.com/office/drawing/2014/main" id="{9A8821E7-D48A-437A-8B92-5644DFB6F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0863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DC2721"/>
                </a:solidFill>
              </a:defRPr>
            </a:pPr>
            <a:r>
              <a:rPr sz="1800" b="1" i="0">
                <a:solidFill>
                  <a:srgbClr val="DC2721"/>
                </a:solidFill>
              </a:rPr>
              <a:t>下一步建议</a:t>
            </a:r>
          </a:p>
        </p:txBody>
      </p:sp>
      <p:sp>
        <p:nvSpPr>
          <p:cNvPr id="18" name="jury-next">
            <a:extLst xmlns:a="http://schemas.openxmlformats.org/drawingml/2006/main">
              <a:ext uri="{FF2B5EF4-FFF2-40B4-BE49-F238E27FC236}">
                <a16:creationId xmlns:a16="http://schemas.microsoft.com/office/drawing/2014/main" id="{2839526B-7C71-4950-9E44-85F4EA4A8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4673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040000"/>
                </a:solidFill>
              </a:defRPr>
            </a:pPr>
            <a:r>
              <a:rPr sz="1875" b="1" i="0">
                <a:solidFill>
                  <a:srgbClr val="040000"/>
                </a:solidFill>
              </a:rPr>
              <a:t>[请填写]</a:t>
            </a:r>
          </a:p>
        </p:txBody>
      </p:sp>
      <p:sp>
        <p:nvSpPr>
          <p:cNvPr id="19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CF1CA0D4-6991-4EEA-B2C7-38DE15316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8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footer-event-8">
            <a:extLst xmlns:a="http://schemas.openxmlformats.org/drawingml/2006/main">
              <a:ext uri="{FF2B5EF4-FFF2-40B4-BE49-F238E27FC236}">
                <a16:creationId xmlns:a16="http://schemas.microsoft.com/office/drawing/2014/main" id="{B0D52770-0BB9-4FF0-BD7C-C3D67BE79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66666"/>
                </a:solidFill>
              </a:defRPr>
            </a:pPr>
            <a:r>
              <a:rPr sz="825" b="1" i="0">
                <a:solidFill>
                  <a:srgbClr val="666666"/>
                </a:solidFill>
              </a:rPr>
              <a:t>XTF 夏季决赛 · 2026.08.23 · 哈尔滨工业大学（深圳）</a:t>
            </a:r>
          </a:p>
        </p:txBody>
      </p:sp>
      <p:sp>
        <p:nvSpPr>
          <p:cNvPr id="21" name="footer-site-8">
            <a:extLst xmlns:a="http://schemas.openxmlformats.org/drawingml/2006/main">
              <a:ext uri="{FF2B5EF4-FFF2-40B4-BE49-F238E27FC236}">
                <a16:creationId xmlns:a16="http://schemas.microsoft.com/office/drawing/2014/main" id="{B5A40979-1AC8-4698-915C-14BE6F7E8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534150"/>
            <a:ext cx="1028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040000"/>
                </a:solidFill>
              </a:defRPr>
            </a:pPr>
            <a:r>
              <a:rPr sz="825" b="1" i="0">
                <a:solidFill>
                  <a:srgbClr val="040000"/>
                </a:solidFill>
              </a:rPr>
              <a:t>xtf.org</a:t>
            </a:r>
          </a:p>
        </p:txBody>
      </p:sp>
    </p:spTree>
    <p:extLst>
      <p:ext uri="{BB962C8B-B14F-4D97-AF65-F5344CB8AC3E}">
        <p14:creationId xmlns:p14="http://schemas.microsoft.com/office/powerpoint/2010/main" val="18707885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DC272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wards-logo-carrier">
            <a:extLst xmlns:a="http://schemas.openxmlformats.org/drawingml/2006/main">
              <a:ext uri="{FF2B5EF4-FFF2-40B4-BE49-F238E27FC236}">
                <a16:creationId xmlns:a16="http://schemas.microsoft.com/office/drawing/2014/main" id="{E8C1DC4B-E75C-4001-8B02-B402D7435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"/>
            <a:ext cx="2590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9c272ea85347cf"/>
          <a:stretch xmlns:a="http://schemas.openxmlformats.org/drawingml/2006/main"/>
        </p:blipFill>
        <p:spPr>
          <a:xfrm xmlns:a="http://schemas.openxmlformats.org/drawingml/2006/main">
            <a:off x="720083" y="285750"/>
            <a:ext cx="2312685" cy="495300"/>
          </a:xfrm>
          <a:prstGeom xmlns:a="http://schemas.openxmlformats.org/drawingml/2006/main" prst="rect">
            <a:avLst/>
          </a:prstGeom>
        </p:spPr>
      </p:pic>
      <p:sp>
        <p:nvSpPr>
          <p:cNvPr id="3" name="awards-page">
            <a:extLst xmlns:a="http://schemas.openxmlformats.org/drawingml/2006/main">
              <a:ext uri="{FF2B5EF4-FFF2-40B4-BE49-F238E27FC236}">
                <a16:creationId xmlns:a16="http://schemas.microsoft.com/office/drawing/2014/main" id="{6C7F7C83-5F6F-4F63-9CB6-2F1414410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09</a:t>
            </a:r>
          </a:p>
        </p:txBody>
      </p:sp>
      <p:sp>
        <p:nvSpPr>
          <p:cNvPr id="4" name="awards-rule">
            <a:extLst xmlns:a="http://schemas.openxmlformats.org/drawingml/2006/main">
              <a:ext uri="{FF2B5EF4-FFF2-40B4-BE49-F238E27FC236}">
                <a16:creationId xmlns:a16="http://schemas.microsoft.com/office/drawing/2014/main" id="{6C95BB92-99A5-476A-808B-0A3FF6486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awards-title">
            <a:extLst xmlns:a="http://schemas.openxmlformats.org/drawingml/2006/main">
              <a:ext uri="{FF2B5EF4-FFF2-40B4-BE49-F238E27FC236}">
                <a16:creationId xmlns:a16="http://schemas.microsoft.com/office/drawing/2014/main" id="{4150DCE2-C921-47A4-8A84-5F303D5AB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858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5850" b="1" i="0">
                <a:solidFill>
                  <a:srgbClr val="FFFFFF"/>
                </a:solidFill>
              </a:defRPr>
            </a:pPr>
            <a:r>
              <a:rPr sz="5850" b="1" i="0">
                <a:solidFill>
                  <a:srgbClr val="FFFFFF"/>
                </a:solidFill>
              </a:rPr>
              <a:t>颁奖时刻</a:t>
            </a:r>
          </a:p>
        </p:txBody>
      </p:sp>
      <p:sp>
        <p:nvSpPr>
          <p:cNvPr id="6" name="awards-subtitle">
            <a:extLst xmlns:a="http://schemas.openxmlformats.org/drawingml/2006/main">
              <a:ext uri="{FF2B5EF4-FFF2-40B4-BE49-F238E27FC236}">
                <a16:creationId xmlns:a16="http://schemas.microsoft.com/office/drawing/2014/main" id="{0976C0D8-AF4D-4C5C-A924-45CE1FC75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723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三项奖项，致敬不同维度的创新。</a:t>
            </a:r>
          </a:p>
        </p:txBody>
      </p:sp>
      <p:sp>
        <p:nvSpPr>
          <p:cNvPr id="7" name="awards-num-0">
            <a:extLst xmlns:a="http://schemas.openxmlformats.org/drawingml/2006/main">
              <a:ext uri="{FF2B5EF4-FFF2-40B4-BE49-F238E27FC236}">
                <a16:creationId xmlns:a16="http://schemas.microsoft.com/office/drawing/2014/main" id="{5C86CC83-8961-4402-835C-2953C6FBF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040000"/>
                </a:solidFill>
              </a:defRPr>
            </a:pPr>
            <a:r>
              <a:rPr sz="2400" b="1" i="0">
                <a:solidFill>
                  <a:srgbClr val="040000"/>
                </a:solidFill>
              </a:rPr>
              <a:t>01</a:t>
            </a:r>
          </a:p>
        </p:txBody>
      </p:sp>
      <p:sp>
        <p:nvSpPr>
          <p:cNvPr id="8" name="awards-name-0">
            <a:extLst xmlns:a="http://schemas.openxmlformats.org/drawingml/2006/main">
              <a:ext uri="{FF2B5EF4-FFF2-40B4-BE49-F238E27FC236}">
                <a16:creationId xmlns:a16="http://schemas.microsoft.com/office/drawing/2014/main" id="{DEA78B9B-8470-4F9D-B178-9ABB0F0C7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5433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未来独角兽奖</a:t>
            </a:r>
          </a:p>
        </p:txBody>
      </p:sp>
      <p:sp>
        <p:nvSpPr>
          <p:cNvPr id="9" name="awards-line-0">
            <a:extLst xmlns:a="http://schemas.openxmlformats.org/drawingml/2006/main">
              <a:ext uri="{FF2B5EF4-FFF2-40B4-BE49-F238E27FC236}">
                <a16:creationId xmlns:a16="http://schemas.microsoft.com/office/drawing/2014/main" id="{6597CE25-AA1E-471A-8FE3-EA00FF894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14750"/>
            <a:ext cx="5314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76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wards-num-1">
            <a:extLst xmlns:a="http://schemas.openxmlformats.org/drawingml/2006/main">
              <a:ext uri="{FF2B5EF4-FFF2-40B4-BE49-F238E27FC236}">
                <a16:creationId xmlns:a16="http://schemas.microsoft.com/office/drawing/2014/main" id="{2DEA7917-AA1A-4312-9D47-E50D1C33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040000"/>
                </a:solidFill>
              </a:defRPr>
            </a:pPr>
            <a:r>
              <a:rPr sz="2400" b="1" i="0">
                <a:solidFill>
                  <a:srgbClr val="040000"/>
                </a:solidFill>
              </a:rPr>
              <a:t>02</a:t>
            </a:r>
          </a:p>
        </p:txBody>
      </p:sp>
      <p:sp>
        <p:nvSpPr>
          <p:cNvPr id="11" name="awards-name-1">
            <a:extLst xmlns:a="http://schemas.openxmlformats.org/drawingml/2006/main">
              <a:ext uri="{FF2B5EF4-FFF2-40B4-BE49-F238E27FC236}">
                <a16:creationId xmlns:a16="http://schemas.microsoft.com/office/drawing/2014/main" id="{BD17AFAE-0005-417E-9A21-C94F71F0D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3243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最佳科技创意奖</a:t>
            </a:r>
          </a:p>
        </p:txBody>
      </p:sp>
      <p:sp>
        <p:nvSpPr>
          <p:cNvPr id="12" name="awards-line-1">
            <a:extLst xmlns:a="http://schemas.openxmlformats.org/drawingml/2006/main">
              <a:ext uri="{FF2B5EF4-FFF2-40B4-BE49-F238E27FC236}">
                <a16:creationId xmlns:a16="http://schemas.microsoft.com/office/drawing/2014/main" id="{0F12E1B8-DB09-44E9-90B3-41B1ECE3A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95800"/>
            <a:ext cx="5314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76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awards-num-2">
            <a:extLst xmlns:a="http://schemas.openxmlformats.org/drawingml/2006/main">
              <a:ext uri="{FF2B5EF4-FFF2-40B4-BE49-F238E27FC236}">
                <a16:creationId xmlns:a16="http://schemas.microsoft.com/office/drawing/2014/main" id="{D473E8A9-E15E-4506-98B5-658D68A85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040000"/>
                </a:solidFill>
              </a:defRPr>
            </a:pPr>
            <a:r>
              <a:rPr sz="2400" b="1" i="0">
                <a:solidFill>
                  <a:srgbClr val="040000"/>
                </a:solidFill>
              </a:rPr>
              <a:t>03</a:t>
            </a:r>
          </a:p>
        </p:txBody>
      </p:sp>
      <p:sp>
        <p:nvSpPr>
          <p:cNvPr id="14" name="awards-name-2">
            <a:extLst xmlns:a="http://schemas.openxmlformats.org/drawingml/2006/main">
              <a:ext uri="{FF2B5EF4-FFF2-40B4-BE49-F238E27FC236}">
                <a16:creationId xmlns:a16="http://schemas.microsoft.com/office/drawing/2014/main" id="{920D61CB-34B0-40CC-A126-E5C8A73DB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1054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未来工程师奖</a:t>
            </a:r>
          </a:p>
        </p:txBody>
      </p:sp>
      <p:sp>
        <p:nvSpPr>
          <p:cNvPr id="15" name="awards-line-2">
            <a:extLst xmlns:a="http://schemas.openxmlformats.org/drawingml/2006/main">
              <a:ext uri="{FF2B5EF4-FFF2-40B4-BE49-F238E27FC236}">
                <a16:creationId xmlns:a16="http://schemas.microsoft.com/office/drawing/2014/main" id="{5CD566D1-5ED5-48B1-B998-0E121B7A2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276850"/>
            <a:ext cx="5314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352990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2026-08-23T07:13:34.0650000Z</dcterms:created>
  <dcterms:modified xsi:type="dcterms:W3CDTF">2026-08-23T07:13:34.0650000Z</dcterms:modified>
</coreProperties>
</file>